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72FA"/>
    <a:srgbClr val="66CCFF"/>
    <a:srgbClr val="FF66CC"/>
    <a:srgbClr val="00CC66"/>
    <a:srgbClr val="008080"/>
    <a:srgbClr val="008000"/>
    <a:srgbClr val="99FF33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9" autoAdjust="0"/>
    <p:restoredTop sz="99112" autoAdjust="0"/>
  </p:normalViewPr>
  <p:slideViewPr>
    <p:cSldViewPr>
      <p:cViewPr>
        <p:scale>
          <a:sx n="64" d="100"/>
          <a:sy n="64" d="100"/>
        </p:scale>
        <p:origin x="-2982" y="-15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6E556F-A848-4432-9880-1BEEE67BF5CF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DA2B90-AB92-4303-9ABA-3C9A0484C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73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66AF94-2A41-454A-9C8F-B7A0E9099FA4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B0A620-1331-42E0-A4FB-962EEB4BA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281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A8CBB8-E976-4B5E-82B4-1B34B96A3D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75549B-29D0-492A-9F08-2A0608F203E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6A062-C41E-4767-8E4E-0C5BA7925B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448C3-845F-413D-B2E8-8191526E29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EA81C5-1346-498A-A411-79ECEDBE688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3DA293-65C9-45CC-BEA4-1AD4A5270E9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4ED1C-CDEB-44E6-9E37-52691462730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A11058-23AA-407E-96E3-995B04A792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7AF68A-A9CB-497E-B8DF-4DF69CC3F90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C8D354-E1F6-49DF-9452-C4FFB03355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E03704-987D-4D1F-ACE4-F373555C271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65A744-D7B5-481A-9758-6699E89A267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146D9-2B76-4928-84D4-B6B00A6997D1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75D52-E289-4FB6-9D11-93F8F9501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13CA-58F7-461C-91A7-B7D843D98DD2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BD13-0D5D-47D7-A65D-787E68B12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2ED34-8713-413C-99F0-8070F718CC30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184AB-3F03-40B1-9EC2-6CC6A7F20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2556E-A341-4A2E-BE5D-589108CBF8AB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D5651-4C2B-4B5B-8DF4-E4F23CD00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4B2-AB0B-4C9F-8C3D-701CD70027D9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3CCC-4555-4037-B061-AF8C524BE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72377-AB06-4A01-884C-CAA0D3374EB0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B4832-FE3B-4E04-B831-276E44AF3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6F19E-A551-46DE-901E-94F48798CF39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5AB7F-7CE6-4E76-A521-D416D4E3C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6C2EB-6111-45A9-B725-24ACAAB8FEBC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7811A-BB44-461A-B712-1DE9C2496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2D2F0-6281-41F7-BE03-67E3E9090F51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4524D-E8CE-4599-A82D-33138A02E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2694B-3C0A-4A7C-92E8-9881710E6347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67E61-7638-4DE7-8B38-EF51F1260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A302-79AD-40C3-8E80-F1B509DF59AE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36FF-D2CE-4EDC-9CCB-ADF0F6D08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4C062-9DB7-41F2-A936-13D054DA2E6B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237BF-9EEC-478E-AB80-4C2E85E25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5D880D-A76C-4C56-A531-7DDB9F52486E}" type="datetimeFigureOut">
              <a:rPr lang="ru-RU"/>
              <a:pPr>
                <a:defRPr/>
              </a:pPr>
              <a:t>05.09.2012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1F058E-6D32-45DE-A4E0-8D7D83054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2" r:id="rId4"/>
    <p:sldLayoutId id="2147483676" r:id="rId5"/>
    <p:sldLayoutId id="2147483671" r:id="rId6"/>
    <p:sldLayoutId id="2147483677" r:id="rId7"/>
    <p:sldLayoutId id="2147483678" r:id="rId8"/>
    <p:sldLayoutId id="2147483679" r:id="rId9"/>
    <p:sldLayoutId id="2147483670" r:id="rId10"/>
    <p:sldLayoutId id="2147483680" r:id="rId11"/>
    <p:sldLayoutId id="214748366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4213" y="1757363"/>
            <a:ext cx="8215312" cy="1311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КОНСТИТУЦИОННОЕ ПРАВО ЗАРУБЕЖНЫХ СТРАН</a:t>
            </a:r>
            <a:endParaRPr lang="ru-RU" sz="4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286125" y="3500438"/>
            <a:ext cx="2816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 b="1">
                <a:solidFill>
                  <a:srgbClr val="C17529"/>
                </a:solidFill>
                <a:cs typeface="Times New Roman" pitchFamily="18" charset="0"/>
              </a:rPr>
              <a:t>СХЕМЫ И ОПРЕДЕЛЕНИЯ</a:t>
            </a:r>
            <a:endParaRPr lang="ru-RU" b="1">
              <a:solidFill>
                <a:srgbClr val="C1752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214313"/>
            <a:ext cx="45720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2.2. Основные функции Конституции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44463" y="500042"/>
            <a:ext cx="8785255" cy="5699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Основные функции конституции</a:t>
            </a:r>
          </a:p>
        </p:txBody>
      </p:sp>
      <p:sp>
        <p:nvSpPr>
          <p:cNvPr id="33796" name="Text Box 11"/>
          <p:cNvSpPr txBox="1">
            <a:spLocks noChangeArrowheads="1"/>
          </p:cNvSpPr>
          <p:nvPr/>
        </p:nvSpPr>
        <p:spPr bwMode="auto">
          <a:xfrm>
            <a:off x="144463" y="1143000"/>
            <a:ext cx="8785225" cy="71437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3797" name="Text Box 12"/>
          <p:cNvSpPr txBox="1">
            <a:spLocks noChangeArrowheads="1"/>
          </p:cNvSpPr>
          <p:nvPr/>
        </p:nvSpPr>
        <p:spPr bwMode="auto">
          <a:xfrm>
            <a:off x="142875" y="1928813"/>
            <a:ext cx="8785225" cy="785812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3798" name="Text Box 13"/>
          <p:cNvSpPr txBox="1">
            <a:spLocks noChangeArrowheads="1"/>
          </p:cNvSpPr>
          <p:nvPr/>
        </p:nvSpPr>
        <p:spPr bwMode="auto">
          <a:xfrm>
            <a:off x="144463" y="2786063"/>
            <a:ext cx="8785225" cy="10001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3799" name="Text Box 15"/>
          <p:cNvSpPr txBox="1">
            <a:spLocks noChangeArrowheads="1"/>
          </p:cNvSpPr>
          <p:nvPr/>
        </p:nvSpPr>
        <p:spPr bwMode="auto">
          <a:xfrm>
            <a:off x="142875" y="4714875"/>
            <a:ext cx="8785225" cy="10001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67089" y="1214422"/>
            <a:ext cx="1947457" cy="5715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Учредительная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285720" y="2000240"/>
            <a:ext cx="1950168" cy="6429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Юридическая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85720" y="2857496"/>
            <a:ext cx="2000264" cy="7858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Организационная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428875" y="1143000"/>
            <a:ext cx="642937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Конституция закрепляет уже существующий на момент принятия конституции порядок и, в тоже время, создает предпосылки для возникновения новых общественных отношений, созревших обществе, ноне могущих стать легитимными, пока не будет для них необходимой правовой базы, которая и учреждается конституцией</a:t>
            </a:r>
            <a:endParaRPr lang="ru-RU" sz="1000" b="1" dirty="0">
              <a:latin typeface="Arial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428875" y="2000250"/>
            <a:ext cx="6429375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Конституция является основным законом страны, служит основой правовой системы и правопорядка в стране Конституция выступает регулятором важнейших общественных отношений, как документ прямого действия может стать основой возникновения общественных отношений, дает импульс развитие законодательства и принятию большого количества новых нормативных актов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428875" y="2786063"/>
            <a:ext cx="6429375" cy="8572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Организаторская функция Конституции проявляется во многих общественных отношениях, например, возможность создания различных политических партий и участия в их работе приводит к широкому представительству различных социальных слоев населения в политической жизни; конституционное правосудие, независимость судебной власти, формирование института ответственности за нарушение конституции и законов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44463" y="3857625"/>
            <a:ext cx="8785225" cy="785813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428875" y="3857625"/>
            <a:ext cx="6357938" cy="7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Конституция учреждает порядок распределения общественного богатства, определяет формы собственности и их соотношение, устанавливает порядок приватизации и национализации собственности, устанавливает принципы взаимоотношений работника и работодателя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85720" y="3929066"/>
            <a:ext cx="2000264" cy="5715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Экономическая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85720" y="4812198"/>
            <a:ext cx="2000264" cy="8313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Идеологическая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428875" y="4808538"/>
            <a:ext cx="6429375" cy="835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Конституция выступает средством идеологического воздействия, носит воспитательный характер и призывает субъектов конституционных отношений к уважению основного закона и соблюдению норм и принципов, заложенных в самой конституции. Суть идеологической функции заключается в требовании следовать закрепленным в ней демократическим положениям</a:t>
            </a:r>
          </a:p>
        </p:txBody>
      </p:sp>
      <p:sp>
        <p:nvSpPr>
          <p:cNvPr id="33811" name="Text Box 26"/>
          <p:cNvSpPr txBox="1">
            <a:spLocks noChangeArrowheads="1"/>
          </p:cNvSpPr>
          <p:nvPr/>
        </p:nvSpPr>
        <p:spPr bwMode="auto">
          <a:xfrm>
            <a:off x="144463" y="5822950"/>
            <a:ext cx="8785225" cy="820738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2428875" y="5857875"/>
            <a:ext cx="6394450" cy="684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just">
              <a:buFont typeface="Wingdings" pitchFamily="2" charset="2"/>
              <a:buChar char="ю"/>
              <a:defRPr/>
            </a:pPr>
            <a:r>
              <a:rPr lang="ru-RU" sz="1000" b="1" dirty="0">
                <a:latin typeface="Calibri" pitchFamily="34" charset="0"/>
              </a:rPr>
              <a:t>Внешнеполитическая функция конституции проявляется в двух направлениях, во-первых, она закладывает основы внешнеполитической деятельности государства; во-вторых, является источником информации об организации государства (территориальной организации, организации власти отдельно) 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214282" y="5857892"/>
            <a:ext cx="2143140" cy="6429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Внешнеполитическая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23669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2.3. Структура Конституции</a:t>
            </a:r>
            <a:r>
              <a:rPr lang="ru-RU" dirty="0">
                <a:latin typeface="+mn-lt"/>
              </a:rPr>
              <a:t>.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71406" y="660400"/>
            <a:ext cx="8786874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600" b="1" dirty="0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2000" b="1" dirty="0">
                <a:solidFill>
                  <a:schemeClr val="tx1"/>
                </a:solidFill>
                <a:latin typeface="Calibri" pitchFamily="34" charset="0"/>
              </a:rPr>
              <a:t>сновные элементы структуры конституции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471478" y="2000240"/>
            <a:ext cx="2743200" cy="457200"/>
          </a:xfrm>
          <a:prstGeom prst="downArrowCallout">
            <a:avLst>
              <a:gd name="adj1" fmla="val 150000"/>
              <a:gd name="adj2" fmla="val 15000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1100" b="1">
                <a:solidFill>
                  <a:schemeClr val="tx1"/>
                </a:solidFill>
                <a:latin typeface="Calibri" pitchFamily="34" charset="0"/>
              </a:rPr>
              <a:t>собенности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9" name="AutoShape 5"/>
          <p:cNvSpPr>
            <a:spLocks/>
          </p:cNvSpPr>
          <p:nvPr/>
        </p:nvSpPr>
        <p:spPr bwMode="auto">
          <a:xfrm>
            <a:off x="185706" y="2578100"/>
            <a:ext cx="3814790" cy="914400"/>
          </a:xfrm>
          <a:prstGeom prst="callout1">
            <a:avLst>
              <a:gd name="adj1" fmla="val 12500"/>
              <a:gd name="adj2" fmla="val -1963"/>
              <a:gd name="adj3" fmla="val 61806"/>
              <a:gd name="adj4" fmla="val -1963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1003">
            <a:schemeClr val="lt2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i="1" dirty="0">
                <a:solidFill>
                  <a:schemeClr val="tx1"/>
                </a:solidFill>
                <a:latin typeface="Monotype Corsiva" pitchFamily="66" charset="0"/>
              </a:rPr>
              <a:t>П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реамбула обычно провозглашается от имени народа либо от имени органа, принявшего конституцию; описывает историческое прошлое народа; провозглашает цели, во имя которых принимается конституция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0" name="AutoShape 6"/>
          <p:cNvSpPr>
            <a:spLocks/>
          </p:cNvSpPr>
          <p:nvPr/>
        </p:nvSpPr>
        <p:spPr bwMode="auto">
          <a:xfrm>
            <a:off x="185706" y="3606800"/>
            <a:ext cx="3886200" cy="685800"/>
          </a:xfrm>
          <a:prstGeom prst="callout1">
            <a:avLst>
              <a:gd name="adj1" fmla="val 16667"/>
              <a:gd name="adj2" fmla="val -1963"/>
              <a:gd name="adj3" fmla="val 73148"/>
              <a:gd name="adj4" fmla="val -1963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1003">
            <a:schemeClr val="lt2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i="1">
                <a:solidFill>
                  <a:schemeClr val="tx1"/>
                </a:solidFill>
                <a:latin typeface="Monotype Corsiva" pitchFamily="66" charset="0"/>
              </a:rPr>
              <a:t>П</a:t>
            </a:r>
            <a:r>
              <a:rPr lang="ru-RU" sz="1100" i="1">
                <a:solidFill>
                  <a:schemeClr val="tx1"/>
                </a:solidFill>
                <a:latin typeface="Calibri" pitchFamily="34" charset="0"/>
              </a:rPr>
              <a:t>реамбула – распространенный, но не обязательный элемент. Некоторые конституции (например, итальянская) не имеют преамбулы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1" name="AutoShape 7"/>
          <p:cNvSpPr>
            <a:spLocks/>
          </p:cNvSpPr>
          <p:nvPr/>
        </p:nvSpPr>
        <p:spPr bwMode="auto">
          <a:xfrm>
            <a:off x="185706" y="4406900"/>
            <a:ext cx="3886200" cy="1257300"/>
          </a:xfrm>
          <a:prstGeom prst="callout1">
            <a:avLst>
              <a:gd name="adj1" fmla="val 9093"/>
              <a:gd name="adj2" fmla="val -1963"/>
              <a:gd name="adj3" fmla="val 53032"/>
              <a:gd name="adj4" fmla="val -1963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1003">
            <a:schemeClr val="lt2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i="1" dirty="0">
                <a:solidFill>
                  <a:schemeClr val="tx1"/>
                </a:solidFill>
                <a:latin typeface="Monotype Corsiva" pitchFamily="66" charset="0"/>
              </a:rPr>
              <a:t>С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овсем иная роль преамбул некоторых стран тоталитарного и авторитарного социализма. Их преамбулы – не краткая декларация, а большой рассказ о жизни страны, ее тяжелом прошлом, победе</a:t>
            </a:r>
            <a:r>
              <a:rPr lang="ru-RU" sz="1100" i="1" dirty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революции, целях нового общества. Часто такие преамбулы закрепляют (конституционно) историческую роль отдельных личностей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2" name="AutoShape 8"/>
          <p:cNvSpPr>
            <a:spLocks/>
          </p:cNvSpPr>
          <p:nvPr/>
        </p:nvSpPr>
        <p:spPr bwMode="auto">
          <a:xfrm>
            <a:off x="185706" y="5778500"/>
            <a:ext cx="3886200" cy="793772"/>
          </a:xfrm>
          <a:prstGeom prst="callout1">
            <a:avLst>
              <a:gd name="adj1" fmla="val 11111"/>
              <a:gd name="adj2" fmla="val -1963"/>
              <a:gd name="adj3" fmla="val 43829"/>
              <a:gd name="adj4" fmla="val -1963"/>
            </a:avLst>
          </a:prstGeom>
          <a:ln>
            <a:headEnd/>
            <a:tailEnd/>
          </a:ln>
        </p:spPr>
        <p:style>
          <a:lnRef idx="0">
            <a:schemeClr val="dk1"/>
          </a:lnRef>
          <a:fillRef idx="1003">
            <a:schemeClr val="lt2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i="1" dirty="0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бычно преамбула носит ненормативный характер (не содержит конкретных юридических норм). Исключение – Франция. 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85754" y="1346200"/>
            <a:ext cx="2971800" cy="5715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i="1" dirty="0">
                <a:solidFill>
                  <a:schemeClr val="tx1"/>
                </a:solidFill>
                <a:latin typeface="Monotype Corsiva" pitchFamily="66" charset="0"/>
              </a:rPr>
              <a:t>П</a:t>
            </a:r>
            <a:r>
              <a:rPr lang="ru-RU" sz="1100" b="1" i="1" dirty="0">
                <a:solidFill>
                  <a:schemeClr val="tx1"/>
                </a:solidFill>
                <a:latin typeface="Calibri" pitchFamily="34" charset="0"/>
              </a:rPr>
              <a:t>реамбула – 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краткая и торжественная вступительная часть конституции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4" name="AutoShape 10"/>
          <p:cNvSpPr>
            <a:spLocks/>
          </p:cNvSpPr>
          <p:nvPr/>
        </p:nvSpPr>
        <p:spPr bwMode="auto">
          <a:xfrm>
            <a:off x="4300506" y="2500306"/>
            <a:ext cx="4629212" cy="857256"/>
          </a:xfrm>
          <a:prstGeom prst="callout1">
            <a:avLst>
              <a:gd name="adj1" fmla="val 12500"/>
              <a:gd name="adj2" fmla="val -1514"/>
              <a:gd name="adj3" fmla="val 62847"/>
              <a:gd name="adj4" fmla="val -1514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100" i="1" dirty="0">
                <a:latin typeface="Calibri" pitchFamily="34" charset="0"/>
              </a:rPr>
              <a:t>Текст разбит на главы (части, разделы) и статьи, которые имеют нумерацию. Каждая </a:t>
            </a:r>
            <a:r>
              <a:rPr lang="ru-RU" sz="1100" b="1" i="1" u="sng" dirty="0">
                <a:latin typeface="Calibri" pitchFamily="34" charset="0"/>
              </a:rPr>
              <a:t>глава</a:t>
            </a:r>
            <a:r>
              <a:rPr lang="ru-RU" sz="1100" i="1" dirty="0">
                <a:latin typeface="Calibri" pitchFamily="34" charset="0"/>
              </a:rPr>
              <a:t> регулирует определенную сферу общественных отношений (права человека, устройство государства), а </a:t>
            </a:r>
            <a:r>
              <a:rPr lang="ru-RU" sz="1100" b="1" i="1" u="sng" dirty="0">
                <a:latin typeface="Calibri" pitchFamily="34" charset="0"/>
              </a:rPr>
              <a:t>статья</a:t>
            </a:r>
            <a:r>
              <a:rPr lang="ru-RU" sz="1100" i="1" dirty="0">
                <a:latin typeface="Calibri" pitchFamily="34" charset="0"/>
              </a:rPr>
              <a:t> содержит конкретные нормы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1035" name="AutoShape 11"/>
          <p:cNvSpPr>
            <a:spLocks/>
          </p:cNvSpPr>
          <p:nvPr/>
        </p:nvSpPr>
        <p:spPr bwMode="auto">
          <a:xfrm>
            <a:off x="4300506" y="3429000"/>
            <a:ext cx="4629212" cy="714380"/>
          </a:xfrm>
          <a:prstGeom prst="callout1">
            <a:avLst>
              <a:gd name="adj1" fmla="val 16667"/>
              <a:gd name="adj2" fmla="val -1514"/>
              <a:gd name="adj3" fmla="val 110370"/>
              <a:gd name="adj4" fmla="val -1514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i="1">
                <a:latin typeface="Monotype Corsiva" pitchFamily="66" charset="0"/>
              </a:rPr>
              <a:t>В </a:t>
            </a:r>
            <a:r>
              <a:rPr lang="ru-RU" sz="1100" i="1">
                <a:latin typeface="Calibri" pitchFamily="34" charset="0"/>
              </a:rPr>
              <a:t>современных конституциях обычно сначала идет регулирование основ конституционного строя, затем – прав и свобод человека, затем – устройства государства и системы государственных органов</a:t>
            </a:r>
            <a:endParaRPr lang="ru-RU">
              <a:latin typeface="Arial" pitchFamily="34" charset="0"/>
            </a:endParaRPr>
          </a:p>
        </p:txBody>
      </p:sp>
      <p:sp>
        <p:nvSpPr>
          <p:cNvPr id="1036" name="AutoShape 12"/>
          <p:cNvSpPr>
            <a:spLocks/>
          </p:cNvSpPr>
          <p:nvPr/>
        </p:nvSpPr>
        <p:spPr bwMode="auto">
          <a:xfrm>
            <a:off x="4300506" y="4214818"/>
            <a:ext cx="4629212" cy="1428760"/>
          </a:xfrm>
          <a:prstGeom prst="callout1">
            <a:avLst>
              <a:gd name="adj1" fmla="val 9093"/>
              <a:gd name="adj2" fmla="val -1514"/>
              <a:gd name="adj3" fmla="val 51718"/>
              <a:gd name="adj4" fmla="val -1514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i="1" dirty="0">
                <a:latin typeface="Monotype Corsiva" pitchFamily="66" charset="0"/>
              </a:rPr>
              <a:t>В</a:t>
            </a:r>
            <a:r>
              <a:rPr lang="ru-RU" sz="1100" i="1" dirty="0">
                <a:latin typeface="Calibri" pitchFamily="34" charset="0"/>
              </a:rPr>
              <a:t> среднем конституции, принятые в современную эпоху, имеют 100-150 статей. Бывают конституции очень лаконичные: конституция США содержит 7 статей (разделов), а  конституция Монголии – 70 статей. Существуют и слишком подробные, «раздутые» конституции. Это конституция Индии (около 450 статей) конституция Бразилии (около 315 статей), конституция Португалии (около 300 статей), конституция Мексики (около 100 статей, но каждая в себе содержит еще 5-10 статей)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>
            <a:off x="4000496" y="2000240"/>
            <a:ext cx="2057444" cy="457200"/>
          </a:xfrm>
          <a:prstGeom prst="downArrowCallout">
            <a:avLst>
              <a:gd name="adj1" fmla="val 143750"/>
              <a:gd name="adj2" fmla="val 14375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b="1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1100" b="1">
                <a:solidFill>
                  <a:schemeClr val="tx1"/>
                </a:solidFill>
                <a:latin typeface="Calibri" pitchFamily="34" charset="0"/>
              </a:rPr>
              <a:t>собенности</a:t>
            </a:r>
            <a:endParaRPr lang="ru-RU" sz="1100" b="1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38" name="AutoShape 14"/>
          <p:cNvSpPr>
            <a:spLocks/>
          </p:cNvSpPr>
          <p:nvPr/>
        </p:nvSpPr>
        <p:spPr bwMode="auto">
          <a:xfrm>
            <a:off x="4357686" y="5786454"/>
            <a:ext cx="4500594" cy="785818"/>
          </a:xfrm>
          <a:prstGeom prst="callout1">
            <a:avLst>
              <a:gd name="adj1" fmla="val 12500"/>
              <a:gd name="adj2" fmla="val -1514"/>
              <a:gd name="adj3" fmla="val 106250"/>
              <a:gd name="adj4" fmla="val -1514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1400" i="1">
                <a:latin typeface="Monotype Corsiva" pitchFamily="66" charset="0"/>
              </a:rPr>
              <a:t>С</a:t>
            </a:r>
            <a:r>
              <a:rPr lang="ru-RU" sz="1100" b="1" i="1">
                <a:latin typeface="Calibri" pitchFamily="34" charset="0"/>
              </a:rPr>
              <a:t> </a:t>
            </a:r>
            <a:r>
              <a:rPr lang="ru-RU" sz="1100" i="1">
                <a:latin typeface="Calibri" pitchFamily="34" charset="0"/>
              </a:rPr>
              <a:t>точки зрения современной теории конституция должна быть четкой, компактной, лаконичной, содержать лишь самое главное и ничего лишнего, а не «раздутой» непонятной, где можно запутаться</a:t>
            </a:r>
            <a:endParaRPr lang="ru-RU">
              <a:latin typeface="Arial" pitchFamily="34" charset="0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4000496" y="1346200"/>
            <a:ext cx="2057400" cy="5715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1100" b="1" i="1" dirty="0">
                <a:solidFill>
                  <a:schemeClr val="tx1"/>
                </a:solidFill>
                <a:latin typeface="Calibri" pitchFamily="34" charset="0"/>
              </a:rPr>
              <a:t>сновная часть  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(сам текст конституции)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6500826" y="1346200"/>
            <a:ext cx="2286016" cy="10112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i="1" dirty="0">
                <a:solidFill>
                  <a:schemeClr val="tx1"/>
                </a:solidFill>
                <a:latin typeface="Monotype Corsiva" pitchFamily="66" charset="0"/>
              </a:rPr>
              <a:t>З</a:t>
            </a:r>
            <a:r>
              <a:rPr lang="ru-RU" sz="1100" b="1" i="1" dirty="0">
                <a:solidFill>
                  <a:schemeClr val="tx1"/>
                </a:solidFill>
                <a:latin typeface="Calibri" pitchFamily="34" charset="0"/>
              </a:rPr>
              <a:t>аключительные и переходные положения 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(обеспечивают, преемственность между прошлой и нынешней конституциями)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869" name="Line 17"/>
          <p:cNvSpPr>
            <a:spLocks noChangeShapeType="1"/>
          </p:cNvSpPr>
          <p:nvPr/>
        </p:nvSpPr>
        <p:spPr bwMode="auto">
          <a:xfrm flipH="1">
            <a:off x="1428750" y="1117600"/>
            <a:ext cx="9144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70" name="Line 18"/>
          <p:cNvSpPr>
            <a:spLocks noChangeShapeType="1"/>
          </p:cNvSpPr>
          <p:nvPr/>
        </p:nvSpPr>
        <p:spPr bwMode="auto">
          <a:xfrm flipH="1">
            <a:off x="4999038" y="1117600"/>
            <a:ext cx="1587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71" name="Line 19"/>
          <p:cNvSpPr>
            <a:spLocks noChangeShapeType="1"/>
          </p:cNvSpPr>
          <p:nvPr/>
        </p:nvSpPr>
        <p:spPr bwMode="auto">
          <a:xfrm>
            <a:off x="6000750" y="1117600"/>
            <a:ext cx="8001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Группа 13"/>
          <p:cNvGrpSpPr>
            <a:grpSpLocks/>
          </p:cNvGrpSpPr>
          <p:nvPr/>
        </p:nvGrpSpPr>
        <p:grpSpPr bwMode="auto">
          <a:xfrm>
            <a:off x="127000" y="714375"/>
            <a:ext cx="8802688" cy="5857875"/>
            <a:chOff x="127033" y="1214423"/>
            <a:chExt cx="8802685" cy="5857916"/>
          </a:xfrm>
        </p:grpSpPr>
        <p:sp>
          <p:nvSpPr>
            <p:cNvPr id="15" name="Text Box 74"/>
            <p:cNvSpPr txBox="1">
              <a:spLocks noChangeArrowheads="1"/>
            </p:cNvSpPr>
            <p:nvPr/>
          </p:nvSpPr>
          <p:spPr bwMode="auto">
            <a:xfrm>
              <a:off x="127033" y="1214423"/>
              <a:ext cx="8731247" cy="4572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300" b="1" dirty="0">
                  <a:ln w="11430"/>
                  <a:solidFill>
                    <a:sysClr val="windowText" lastClr="000000"/>
                  </a:solidFill>
                  <a:latin typeface="Monotype Corsiva" pitchFamily="66" charset="0"/>
                </a:rPr>
                <a:t>Ю</a:t>
              </a:r>
              <a:r>
                <a:rPr lang="ru-RU" sz="2000" b="1" dirty="0">
                  <a:ln w="11430"/>
                  <a:solidFill>
                    <a:sysClr val="windowText" lastClr="000000"/>
                  </a:solidFill>
                  <a:latin typeface="Calibri" pitchFamily="34" charset="0"/>
                </a:rPr>
                <a:t>ридические свойства Конституции</a:t>
              </a:r>
              <a:endParaRPr lang="ru-RU" b="1" dirty="0">
                <a:ln w="11430"/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sp>
          <p:nvSpPr>
            <p:cNvPr id="16" name="AutoShape 75"/>
            <p:cNvSpPr>
              <a:spLocks noChangeArrowheads="1"/>
            </p:cNvSpPr>
            <p:nvPr/>
          </p:nvSpPr>
          <p:spPr bwMode="auto">
            <a:xfrm>
              <a:off x="127033" y="1765290"/>
              <a:ext cx="1943099" cy="1143008"/>
            </a:xfrm>
            <a:prstGeom prst="downArrowCallout">
              <a:avLst>
                <a:gd name="adj1" fmla="val 42500"/>
                <a:gd name="adj2" fmla="val 42500"/>
                <a:gd name="adj3" fmla="val 16667"/>
                <a:gd name="adj4" fmla="val 6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900" b="1" dirty="0">
                  <a:solidFill>
                    <a:schemeClr val="tx1"/>
                  </a:solidFill>
                  <a:latin typeface="Monotype Corsiva" pitchFamily="66" charset="0"/>
                </a:rPr>
                <a:t>К</a:t>
              </a:r>
              <a:r>
                <a:rPr lang="ru-RU" sz="1400" b="1" dirty="0">
                  <a:solidFill>
                    <a:schemeClr val="tx1"/>
                  </a:solidFill>
                  <a:latin typeface="Calibri" pitchFamily="34" charset="0"/>
                </a:rPr>
                <a:t>онституция – есть Основной закон государства</a:t>
              </a:r>
              <a:endParaRPr lang="ru-RU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7" name="AutoShape 76"/>
            <p:cNvSpPr>
              <a:spLocks/>
            </p:cNvSpPr>
            <p:nvPr/>
          </p:nvSpPr>
          <p:spPr bwMode="auto">
            <a:xfrm>
              <a:off x="214346" y="2928935"/>
              <a:ext cx="1970086" cy="4143404"/>
            </a:xfrm>
            <a:prstGeom prst="callout1">
              <a:avLst>
                <a:gd name="adj1" fmla="val 2721"/>
                <a:gd name="adj2" fmla="val -490"/>
                <a:gd name="adj3" fmla="val 99181"/>
                <a:gd name="adj4" fmla="val -488"/>
              </a:avLst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8900000" scaled="0"/>
              <a:tileRect/>
            </a:gradFill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i="1" dirty="0">
                  <a:solidFill>
                    <a:schemeClr val="tx1"/>
                  </a:solidFill>
                  <a:latin typeface="Monotype Corsiva" pitchFamily="66" charset="0"/>
                </a:rPr>
                <a:t>Конституция – общеобязательный нормативно-правовой акт (закон), принимаемый высшим законодательным и представительным органом государства или народом на референдуме, иными способами. Этот акт закрепляет важнейшие начала жизни общества и государства, рассчитан на постоянное, многократное применение и опирается на авторитет и принудительную силу государства </a:t>
              </a:r>
            </a:p>
          </p:txBody>
        </p:sp>
        <p:sp>
          <p:nvSpPr>
            <p:cNvPr id="18" name="AutoShape 77"/>
            <p:cNvSpPr>
              <a:spLocks/>
            </p:cNvSpPr>
            <p:nvPr/>
          </p:nvSpPr>
          <p:spPr bwMode="auto">
            <a:xfrm>
              <a:off x="2641632" y="2928935"/>
              <a:ext cx="1943099" cy="3571900"/>
            </a:xfrm>
            <a:prstGeom prst="callout1">
              <a:avLst>
                <a:gd name="adj1" fmla="val 3704"/>
                <a:gd name="adj2" fmla="val -3921"/>
                <a:gd name="adj3" fmla="val 37963"/>
                <a:gd name="adj4" fmla="val -3921"/>
              </a:avLst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8900000" scaled="0"/>
              <a:tileRect/>
            </a:gradFill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i="1" dirty="0">
                  <a:solidFill>
                    <a:schemeClr val="tx1"/>
                  </a:solidFill>
                  <a:latin typeface="Monotype Corsiva" pitchFamily="66" charset="0"/>
                </a:rPr>
                <a:t>Как  правило, конституция – это единый нормативно-правовой акт. По своему значению и по своей роли она – основной закон государства, все остальное законодательство не должно противоречить нормам основного закона, поскольку основной закон имеет высшую юридическую силу, и в этом его юридическое верховенство</a:t>
              </a:r>
            </a:p>
            <a:p>
              <a:pPr algn="ctr">
                <a:spcAft>
                  <a:spcPts val="1000"/>
                </a:spcAft>
                <a:defRPr/>
              </a:pPr>
              <a:endParaRPr lang="ru-RU" sz="1400" b="1" i="1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9" name="AutoShape 78"/>
            <p:cNvSpPr>
              <a:spLocks/>
            </p:cNvSpPr>
            <p:nvPr/>
          </p:nvSpPr>
          <p:spPr bwMode="auto">
            <a:xfrm>
              <a:off x="4813331" y="2908298"/>
              <a:ext cx="2057399" cy="3092472"/>
            </a:xfrm>
            <a:prstGeom prst="callout1">
              <a:avLst>
                <a:gd name="adj1" fmla="val 3847"/>
                <a:gd name="adj2" fmla="val -3704"/>
                <a:gd name="adj3" fmla="val 25472"/>
                <a:gd name="adj4" fmla="val -3704"/>
              </a:avLst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8900000" scaled="0"/>
              <a:tileRect/>
            </a:gradFill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i="1" dirty="0">
                  <a:solidFill>
                    <a:schemeClr val="tx1"/>
                  </a:solidFill>
                  <a:latin typeface="Monotype Corsiva" pitchFamily="66" charset="0"/>
                </a:rPr>
                <a:t>Поскольку все законодательство страны развивает положения конституции, «Произрастает» из нее, то о конституции можно говорить как о базе текущего законодательства. Принятие новой конституции объективно ведет к постепенной смене всего законодательного массива</a:t>
              </a:r>
            </a:p>
          </p:txBody>
        </p:sp>
        <p:sp>
          <p:nvSpPr>
            <p:cNvPr id="20" name="AutoShape 79"/>
            <p:cNvSpPr>
              <a:spLocks/>
            </p:cNvSpPr>
            <p:nvPr/>
          </p:nvSpPr>
          <p:spPr bwMode="auto">
            <a:xfrm>
              <a:off x="7099331" y="2928935"/>
              <a:ext cx="1830387" cy="2643207"/>
            </a:xfrm>
            <a:prstGeom prst="callout1">
              <a:avLst>
                <a:gd name="adj1" fmla="val 4204"/>
                <a:gd name="adj2" fmla="val -3704"/>
                <a:gd name="adj3" fmla="val 34815"/>
                <a:gd name="adj4" fmla="val -3704"/>
              </a:avLst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8900000" scaled="0"/>
              <a:tileRect/>
            </a:gradFill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i="1" dirty="0">
                  <a:solidFill>
                    <a:schemeClr val="tx1"/>
                  </a:solidFill>
                  <a:latin typeface="Monotype Corsiva" pitchFamily="66" charset="0"/>
                </a:rPr>
                <a:t>Чтобы конституция была стабильной и имела высшую юридическую силу по отношению к остальному законодательству, порядок принятия конституции должен быть гораздо сложнее, чем порядок принятия обычного закона</a:t>
              </a:r>
            </a:p>
          </p:txBody>
        </p:sp>
        <p:sp>
          <p:nvSpPr>
            <p:cNvPr id="21" name="AutoShape 80"/>
            <p:cNvSpPr>
              <a:spLocks noChangeArrowheads="1"/>
            </p:cNvSpPr>
            <p:nvPr/>
          </p:nvSpPr>
          <p:spPr bwMode="auto">
            <a:xfrm>
              <a:off x="2527332" y="1765290"/>
              <a:ext cx="2057399" cy="1143008"/>
            </a:xfrm>
            <a:prstGeom prst="downArrowCallout">
              <a:avLst>
                <a:gd name="adj1" fmla="val 45000"/>
                <a:gd name="adj2" fmla="val 45000"/>
                <a:gd name="adj3" fmla="val 16667"/>
                <a:gd name="adj4" fmla="val 6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900" b="1" dirty="0">
                  <a:solidFill>
                    <a:schemeClr val="tx1"/>
                  </a:solidFill>
                  <a:latin typeface="Monotype Corsiva" pitchFamily="66" charset="0"/>
                </a:rPr>
                <a:t>Ю</a:t>
              </a:r>
              <a:r>
                <a:rPr lang="ru-RU" sz="1400" b="1" dirty="0">
                  <a:solidFill>
                    <a:schemeClr val="tx1"/>
                  </a:solidFill>
                  <a:latin typeface="Calibri" pitchFamily="34" charset="0"/>
                </a:rPr>
                <a:t>ридическое верховенство конституции</a:t>
              </a:r>
              <a:endParaRPr lang="ru-RU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2" name="AutoShape 81"/>
            <p:cNvSpPr>
              <a:spLocks noChangeArrowheads="1"/>
            </p:cNvSpPr>
            <p:nvPr/>
          </p:nvSpPr>
          <p:spPr bwMode="auto">
            <a:xfrm>
              <a:off x="4813331" y="1765290"/>
              <a:ext cx="1943099" cy="1143008"/>
            </a:xfrm>
            <a:prstGeom prst="downArrowCallout">
              <a:avLst>
                <a:gd name="adj1" fmla="val 42500"/>
                <a:gd name="adj2" fmla="val 42500"/>
                <a:gd name="adj3" fmla="val 16667"/>
                <a:gd name="adj4" fmla="val 6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900" b="1" dirty="0">
                  <a:solidFill>
                    <a:schemeClr val="tx1"/>
                  </a:solidFill>
                  <a:latin typeface="Monotype Corsiva" pitchFamily="66" charset="0"/>
                </a:rPr>
                <a:t>К</a:t>
              </a:r>
              <a:r>
                <a:rPr lang="ru-RU" sz="1400" b="1" dirty="0">
                  <a:solidFill>
                    <a:schemeClr val="tx1"/>
                  </a:solidFill>
                  <a:latin typeface="Calibri" pitchFamily="34" charset="0"/>
                </a:rPr>
                <a:t>онституция – база текущего законодательства</a:t>
              </a:r>
              <a:endParaRPr lang="ru-RU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3" name="AutoShape 82"/>
            <p:cNvSpPr>
              <a:spLocks noChangeArrowheads="1"/>
            </p:cNvSpPr>
            <p:nvPr/>
          </p:nvSpPr>
          <p:spPr bwMode="auto">
            <a:xfrm>
              <a:off x="6929469" y="1765290"/>
              <a:ext cx="2000249" cy="1143008"/>
            </a:xfrm>
            <a:prstGeom prst="downArrowCallout">
              <a:avLst>
                <a:gd name="adj1" fmla="val 50000"/>
                <a:gd name="adj2" fmla="val 50000"/>
                <a:gd name="adj3" fmla="val 16667"/>
                <a:gd name="adj4" fmla="val 6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900" b="1" dirty="0">
                  <a:solidFill>
                    <a:schemeClr val="tx1"/>
                  </a:solidFill>
                  <a:latin typeface="Monotype Corsiva" pitchFamily="66" charset="0"/>
                </a:rPr>
                <a:t>О</a:t>
              </a:r>
              <a:r>
                <a:rPr lang="ru-RU" sz="1400" b="1" dirty="0">
                  <a:solidFill>
                    <a:schemeClr val="tx1"/>
                  </a:solidFill>
                  <a:latin typeface="Calibri" pitchFamily="34" charset="0"/>
                </a:rPr>
                <a:t>собый порядок принятия и изменения конституции</a:t>
              </a:r>
              <a:endParaRPr lang="ru-RU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14313" y="142875"/>
            <a:ext cx="3367087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2.4. Юридические свойства Конституции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7030A0"/>
                </a:solidFill>
              </a:rPr>
              <a:t>Тема 3. КОНСТИТУЦИОННО-ПРАВОВЫЕ ОСНОВЫ ОБЩЕСТВЕННОГО СТРОЯ И ЕГО ЭЛЕМЕНТЫ</a:t>
            </a:r>
            <a:endParaRPr lang="ru-RU" sz="1400" b="1" dirty="0" smtClean="0">
              <a:solidFill>
                <a:srgbClr val="7030A0"/>
              </a:solidFill>
              <a:latin typeface="Times New Roman"/>
              <a:ea typeface="Times New Roman"/>
            </a:endParaRPr>
          </a:p>
        </p:txBody>
      </p:sp>
      <p:sp>
        <p:nvSpPr>
          <p:cNvPr id="38915" name="Прямоугольник 15"/>
          <p:cNvSpPr>
            <a:spLocks noChangeArrowheads="1"/>
          </p:cNvSpPr>
          <p:nvPr/>
        </p:nvSpPr>
        <p:spPr bwMode="auto">
          <a:xfrm>
            <a:off x="285750" y="1214438"/>
            <a:ext cx="4203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7030A0"/>
                </a:solidFill>
                <a:latin typeface="Franklin Gothic Book" pitchFamily="34" charset="0"/>
              </a:rPr>
              <a:t>3.1. Понятие Общественного строя и его принципы 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28596" y="1500174"/>
            <a:ext cx="8066023" cy="78581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96DE7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 w="9525">
            <a:solidFill>
              <a:srgbClr val="000000"/>
            </a:solidFill>
            <a:round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latin typeface="Calibri" pitchFamily="34" charset="0"/>
              </a:rPr>
              <a:t>Общественный (конституционный) строй - </a:t>
            </a:r>
            <a:r>
              <a:rPr lang="ru-RU" sz="1400" dirty="0">
                <a:latin typeface="Calibri" pitchFamily="34" charset="0"/>
              </a:rPr>
              <a:t>система господствующих экономических и социально-политических отношений в их конституционной форме, воплощающих суверенитет народа, свободы и права человека и определяющих сущность общества в целом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714744" y="3429000"/>
            <a:ext cx="1652973" cy="2857520"/>
          </a:xfrm>
          <a:prstGeom prst="rect">
            <a:avLst/>
          </a:prstGeom>
          <a:solidFill>
            <a:srgbClr val="66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Calibri" pitchFamily="34" charset="0"/>
              </a:rPr>
              <a:t>Верховенство права</a:t>
            </a: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связанность государства, его органов правам как в сфере правотворчества, правореализации, так и в правоприменительной деятельности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928794" y="3429000"/>
            <a:ext cx="1730875" cy="2857520"/>
          </a:xfrm>
          <a:prstGeom prst="rect">
            <a:avLst/>
          </a:prstGeom>
          <a:solidFill>
            <a:srgbClr val="66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>
                <a:solidFill>
                  <a:schemeClr val="tx1"/>
                </a:solidFill>
                <a:latin typeface="Calibri" pitchFamily="34" charset="0"/>
              </a:rPr>
              <a:t>Приоритет прав и свобод человека.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300">
                <a:solidFill>
                  <a:schemeClr val="tx1"/>
                </a:solidFill>
                <a:latin typeface="Calibri" pitchFamily="34" charset="0"/>
              </a:rPr>
              <a:t>"Достоинство личности, неотчуждаемость ее прав, ее свободное развитие, уважение закона и прав других людей являются основой политического порядка и</a:t>
            </a:r>
            <a:r>
              <a:rPr lang="ru-RU" sz="1300" b="1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1300">
                <a:solidFill>
                  <a:schemeClr val="tx1"/>
                </a:solidFill>
                <a:latin typeface="Calibri" pitchFamily="34" charset="0"/>
              </a:rPr>
              <a:t>социального мира".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42844" y="3429000"/>
            <a:ext cx="1724005" cy="2857520"/>
          </a:xfrm>
          <a:prstGeom prst="rect">
            <a:avLst/>
          </a:prstGeom>
          <a:solidFill>
            <a:srgbClr val="66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Calibri" pitchFamily="34" charset="0"/>
              </a:rPr>
              <a:t>Государственный суверенитет". </a:t>
            </a: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свойство государственной власти быть верховной и юридически независимой от любой иной социальной власти.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143768" y="3429000"/>
            <a:ext cx="1428728" cy="2857520"/>
          </a:xfrm>
          <a:prstGeom prst="rect">
            <a:avLst/>
          </a:prstGeom>
          <a:solidFill>
            <a:srgbClr val="66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Calibri" pitchFamily="34" charset="0"/>
              </a:rPr>
              <a:t>Политический плюрализм.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Ни одно государство, считающее себя демократическим, не может нормально функционировать без политического многообразия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500694" y="3429000"/>
            <a:ext cx="1571636" cy="2857520"/>
          </a:xfrm>
          <a:prstGeom prst="rect">
            <a:avLst/>
          </a:prstGeom>
          <a:solidFill>
            <a:srgbClr val="6666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>
                <a:solidFill>
                  <a:schemeClr val="tx1"/>
                </a:solidFill>
                <a:latin typeface="Calibri" pitchFamily="34" charset="0"/>
              </a:rPr>
              <a:t>Принцип Разделения властей</a:t>
            </a:r>
            <a:r>
              <a:rPr lang="ru-RU" sz="140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>
                <a:solidFill>
                  <a:schemeClr val="tx1"/>
                </a:solidFill>
                <a:latin typeface="Calibri" pitchFamily="34" charset="0"/>
              </a:rPr>
              <a:t>ни один орган государства не может и не должен обладать всей полнотой власти. Власть распределена и демонополизирована</a:t>
            </a:r>
            <a:r>
              <a:rPr lang="ru-RU" sz="1400">
                <a:solidFill>
                  <a:schemeClr val="tx1"/>
                </a:solidFill>
                <a:latin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34" y="2548590"/>
            <a:ext cx="7721986" cy="523220"/>
          </a:xfrm>
          <a:prstGeom prst="rect">
            <a:avLst/>
          </a:prstGeom>
          <a:noFill/>
        </p:spPr>
        <p:txBody>
          <a:bodyPr wrap="non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50800"/>
                <a:solidFill>
                  <a:schemeClr val="bg1">
                    <a:shade val="50000"/>
                  </a:schemeClr>
                </a:solidFill>
                <a:latin typeface="Arial Black" pitchFamily="34" charset="0"/>
              </a:rPr>
              <a:t>ПРИНЦИПЫ ОБЩЕСТВЕНОГО СТРОЯ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2"/>
          <p:cNvSpPr>
            <a:spLocks noChangeArrowheads="1"/>
          </p:cNvSpPr>
          <p:nvPr/>
        </p:nvSpPr>
        <p:spPr bwMode="auto">
          <a:xfrm>
            <a:off x="285750" y="785813"/>
            <a:ext cx="457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7030A0"/>
                </a:solidFill>
                <a:latin typeface="Franklin Gothic Book" pitchFamily="34" charset="0"/>
              </a:rPr>
              <a:t>3.2. Элементы Общественного (конституционного) строя.</a:t>
            </a: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735014" y="1587500"/>
            <a:ext cx="7480324" cy="555616"/>
          </a:xfrm>
          <a:prstGeom prst="roundRect">
            <a:avLst/>
          </a:prstGeom>
          <a:solidFill>
            <a:srgbClr val="9966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400" b="1" dirty="0">
                <a:ln w="24500" cmpd="dbl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pitchFamily="34" charset="0"/>
              </a:rPr>
              <a:t>ЭЛЕМЕНТЫ ОБЩЕСТВЕННОГО СТРОЯ</a:t>
            </a:r>
            <a:endParaRPr lang="ru-RU" sz="2400" b="1" dirty="0">
              <a:ln w="24500" cmpd="dbl">
                <a:solidFill>
                  <a:srgbClr val="002060"/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257300" y="2357430"/>
            <a:ext cx="7600980" cy="1357322"/>
          </a:xfrm>
          <a:prstGeom prst="rect">
            <a:avLst/>
          </a:pr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Экономическая система общества.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1. Порядок распределения «общественного богатства» (полезные ископаемые и иные природные ресурсы)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2. Признаваемые в государстве формы собственности и их соотношение.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3. Принципы и общий порядок «приватизации и национализации»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4. Степень государственного  регулирования отношений между работником и работодателем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5. Охрана частной собственности и права её наследования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257300" y="3857636"/>
            <a:ext cx="7600980" cy="1143000"/>
          </a:xfrm>
          <a:prstGeom prst="rect">
            <a:avLst/>
          </a:pr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Политическая система общества</a:t>
            </a:r>
          </a:p>
          <a:p>
            <a:pPr algn="just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демократические политические системы;</a:t>
            </a:r>
          </a:p>
          <a:p>
            <a:pPr algn="just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авторитарные политические системы;</a:t>
            </a:r>
          </a:p>
          <a:p>
            <a:pPr algn="just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тоталитарные политические системы;</a:t>
            </a:r>
          </a:p>
          <a:p>
            <a:pPr algn="just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переходные политические системы;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70000" y="5143512"/>
            <a:ext cx="7588280" cy="1357322"/>
          </a:xfrm>
          <a:prstGeom prst="rect">
            <a:avLst/>
          </a:pr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Социально-культурная система общества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1. Общие принципы взаимодействия социальных групп общества (национальностей, этносов,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гендерных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групп; и.т.д.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2.Свобода совести и вероисповидания;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3. Государственная политика в области охраны памятников истории и культура, поддержки создания духовных ценностей, образования, науки и творчества.</a:t>
            </a:r>
          </a:p>
          <a:p>
            <a:pPr>
              <a:spcAft>
                <a:spcPts val="0"/>
              </a:spcAft>
              <a:defRPr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4. Свобода творчества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973" name="AutoShape 6"/>
          <p:cNvCxnSpPr>
            <a:cxnSpLocks noChangeShapeType="1"/>
          </p:cNvCxnSpPr>
          <p:nvPr/>
        </p:nvCxnSpPr>
        <p:spPr bwMode="auto">
          <a:xfrm rot="5400000">
            <a:off x="-930275" y="3857625"/>
            <a:ext cx="3430588" cy="1588"/>
          </a:xfrm>
          <a:prstGeom prst="straightConnector1">
            <a:avLst/>
          </a:prstGeom>
          <a:noFill/>
          <a:ln w="28575">
            <a:solidFill>
              <a:srgbClr val="7030A0"/>
            </a:solidFill>
            <a:round/>
            <a:headEnd/>
            <a:tailEnd/>
          </a:ln>
        </p:spPr>
      </p:cxnSp>
      <p:cxnSp>
        <p:nvCxnSpPr>
          <p:cNvPr id="40974" name="AutoShape 7"/>
          <p:cNvCxnSpPr>
            <a:cxnSpLocks noChangeShapeType="1"/>
          </p:cNvCxnSpPr>
          <p:nvPr/>
        </p:nvCxnSpPr>
        <p:spPr bwMode="auto">
          <a:xfrm>
            <a:off x="774700" y="2928938"/>
            <a:ext cx="495300" cy="0"/>
          </a:xfrm>
          <a:prstGeom prst="straightConnector1">
            <a:avLst/>
          </a:prstGeom>
          <a:noFill/>
          <a:ln w="28575">
            <a:solidFill>
              <a:srgbClr val="7030A0"/>
            </a:solidFill>
            <a:round/>
            <a:headEnd/>
            <a:tailEnd type="triangle" w="med" len="med"/>
          </a:ln>
        </p:spPr>
      </p:cxnSp>
      <p:cxnSp>
        <p:nvCxnSpPr>
          <p:cNvPr id="40975" name="AutoShape 8"/>
          <p:cNvCxnSpPr>
            <a:cxnSpLocks noChangeShapeType="1"/>
          </p:cNvCxnSpPr>
          <p:nvPr/>
        </p:nvCxnSpPr>
        <p:spPr bwMode="auto">
          <a:xfrm>
            <a:off x="774700" y="4214813"/>
            <a:ext cx="495300" cy="0"/>
          </a:xfrm>
          <a:prstGeom prst="straightConnector1">
            <a:avLst/>
          </a:prstGeom>
          <a:noFill/>
          <a:ln w="28575">
            <a:solidFill>
              <a:srgbClr val="7030A0"/>
            </a:solidFill>
            <a:round/>
            <a:headEnd/>
            <a:tailEnd type="triangle" w="med" len="med"/>
          </a:ln>
        </p:spPr>
      </p:cxnSp>
      <p:cxnSp>
        <p:nvCxnSpPr>
          <p:cNvPr id="40976" name="AutoShape 9"/>
          <p:cNvCxnSpPr>
            <a:cxnSpLocks noChangeShapeType="1"/>
          </p:cNvCxnSpPr>
          <p:nvPr/>
        </p:nvCxnSpPr>
        <p:spPr bwMode="auto">
          <a:xfrm>
            <a:off x="774700" y="5572125"/>
            <a:ext cx="495300" cy="0"/>
          </a:xfrm>
          <a:prstGeom prst="straightConnector1">
            <a:avLst/>
          </a:prstGeom>
          <a:noFill/>
          <a:ln w="28575">
            <a:solidFill>
              <a:srgbClr val="7030A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214313" y="857250"/>
            <a:ext cx="457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7030A0"/>
                </a:solidFill>
                <a:latin typeface="Franklin Gothic Book" pitchFamily="34" charset="0"/>
              </a:rPr>
              <a:t>3.3.Партии в политической системе общества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13995" y="1181100"/>
            <a:ext cx="8572500" cy="800100"/>
          </a:xfrm>
          <a:prstGeom prst="rect">
            <a:avLst/>
          </a:prstGeom>
          <a:solidFill>
            <a:srgbClr val="66CCFF"/>
          </a:solidFill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>
                <a:solidFill>
                  <a:schemeClr val="tx1"/>
                </a:solidFill>
                <a:latin typeface="Calibri" pitchFamily="34" charset="0"/>
              </a:rPr>
              <a:t>Политическое многообразие (плюрализм) </a:t>
            </a:r>
            <a:r>
              <a:rPr lang="ru-RU" sz="1400">
                <a:solidFill>
                  <a:schemeClr val="tx1"/>
                </a:solidFill>
                <a:latin typeface="Calibri" pitchFamily="34" charset="0"/>
              </a:rPr>
              <a:t>- это возможность свободной реализации в обществе различных политических взглядов, идеологий, школ, деятельности различных политических партий и организаций (многопартийность).</a:t>
            </a:r>
            <a:endParaRPr lang="ru-RU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4313" y="2143125"/>
            <a:ext cx="8686800" cy="1000125"/>
          </a:xfrm>
          <a:prstGeom prst="roundRect">
            <a:avLst/>
          </a:prstGeom>
          <a:solidFill>
            <a:srgbClr val="66CCFF"/>
          </a:solidFill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Calibri" pitchFamily="34" charset="0"/>
              </a:rPr>
              <a:t>Политическая партия</a:t>
            </a:r>
            <a:r>
              <a:rPr lang="ru-RU" sz="1400" dirty="0">
                <a:solidFill>
                  <a:schemeClr val="tx1"/>
                </a:solidFill>
                <a:latin typeface="Calibri" pitchFamily="34" charset="0"/>
              </a:rPr>
              <a:t> – это общественное объединение, созданное в целях участия граждан Российской Федерации в политической жизни общества посредством формирования и выражения их политической воли, участия в общественных и политических акциях, в выборах и референдумах, а также в целях представления интересов граждан в органах государственной власти и местного самоуправления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285750" y="3215005"/>
            <a:ext cx="8629650" cy="3142615"/>
            <a:chOff x="1431" y="1170"/>
            <a:chExt cx="13590" cy="5362"/>
          </a:xfrm>
          <a:solidFill>
            <a:srgbClr val="9966FF"/>
          </a:solidFill>
        </p:grpSpPr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1431" y="1170"/>
              <a:ext cx="8820" cy="720"/>
            </a:xfrm>
            <a:prstGeom prst="rect">
              <a:avLst/>
            </a:prstGeom>
            <a:grp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sz="1400">
                  <a:latin typeface="Times New Roman" pitchFamily="18" charset="0"/>
                </a:rPr>
                <a:t>Основные цели политических партий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2443" y="2266"/>
              <a:ext cx="12488" cy="72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>
                  <a:latin typeface="Calibri" pitchFamily="34" charset="0"/>
                </a:rPr>
                <a:t>Формирование общественного мнения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2443" y="3240"/>
              <a:ext cx="12465" cy="72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sz="1400">
                  <a:latin typeface="Times New Roman" pitchFamily="18" charset="0"/>
                </a:rPr>
                <a:t>Политическое образование и воспитание граждан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2443" y="4093"/>
              <a:ext cx="12555" cy="107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Calibri" pitchFamily="34" charset="0"/>
                </a:rPr>
                <a:t>Выражение мнений граждан по любым вопросам общественной жизни, доведение этих мнений до сведения широкой общественности и органов государственной власти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443" y="5313"/>
              <a:ext cx="12578" cy="121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Calibri" pitchFamily="34" charset="0"/>
                </a:rPr>
                <a:t>Выдвижение кандидатов на выборах в законодательные (представительные) органы государственной власти и представительные органы местного самоуправления, участие в выборах в указанные органы и в их работе</a:t>
              </a:r>
              <a:endParaRPr lang="ru-RU">
                <a:latin typeface="Arial" pitchFamily="34" charset="0"/>
              </a:endParaRPr>
            </a:p>
          </p:txBody>
        </p:sp>
      </p:grpSp>
      <p:cxnSp>
        <p:nvCxnSpPr>
          <p:cNvPr id="19" name="Прямая соединительная линия 18"/>
          <p:cNvCxnSpPr/>
          <p:nvPr/>
        </p:nvCxnSpPr>
        <p:spPr>
          <a:xfrm rot="5400000">
            <a:off x="-750887" y="4822825"/>
            <a:ext cx="23574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32" idx="1"/>
          </p:cNvCxnSpPr>
          <p:nvPr/>
        </p:nvCxnSpPr>
        <p:spPr>
          <a:xfrm flipV="1">
            <a:off x="428625" y="4068763"/>
            <a:ext cx="500063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28625" y="4638675"/>
            <a:ext cx="500063" cy="4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28625" y="5214938"/>
            <a:ext cx="50006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428625" y="6000750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chemeClr val="accent6"/>
                </a:solidFill>
                <a:latin typeface="Times New Roman"/>
                <a:ea typeface="Times New Roman"/>
              </a:rPr>
              <a:t>Тема 1. КОНСТИТУЦИОННОЕ ПРАВО – КАК ОТРАСЛЬ ПРАВА, НАУКА И УЧЕБНАЯ ДИСЦИПЛИНА</a:t>
            </a:r>
            <a:endParaRPr lang="ru-RU" sz="1300" b="1" dirty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1143000"/>
            <a:ext cx="8358188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1.1. Понятие отрасли конституционного права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57158" y="1714488"/>
            <a:ext cx="8072494" cy="914400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endParaRPr lang="ru-RU" sz="11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Конституционное право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– отрасль права, представляющая собой совокупность юридических норм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57158" y="2786058"/>
            <a:ext cx="8072494" cy="24003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endParaRPr lang="ru-RU" sz="1400" dirty="0">
              <a:solidFill>
                <a:schemeClr val="tx1"/>
              </a:solidFill>
              <a:latin typeface="Times New Roman" pitchFamily="18" charset="0"/>
            </a:endParaRPr>
          </a:p>
          <a:p>
            <a:pPr lvl="1" indent="-457200" algn="just">
              <a:defRPr/>
            </a:pP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закрепляющих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основы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государственного (конституционного) строя, правового положения человека и гражданина, федеративного устройства, избирательной системы, конституционного статуса депутата, организации и деятельности органов государственной власти и органов местного самоуправления;</a:t>
            </a:r>
          </a:p>
          <a:p>
            <a:pPr lvl="1" indent="-457200" algn="just">
              <a:defRPr/>
            </a:pPr>
            <a:r>
              <a:rPr lang="ru-RU" sz="1600" b="1" i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учрежденных в целях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регулирования властных отношений и оптимального сбалансирования соотношения социально политических сил, участвующих в осуществлении государственной власти.</a:t>
            </a:r>
          </a:p>
          <a:p>
            <a:pPr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57158" y="5414982"/>
            <a:ext cx="8072494" cy="9429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Основными критериями деления российского права на отрасли являются:</a:t>
            </a:r>
          </a:p>
          <a:p>
            <a:pPr marL="0" lvl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предмет правового регулирования;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метод правового регулирования (воздействия)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/>
          <p:cNvSpPr>
            <a:spLocks noChangeArrowheads="1"/>
          </p:cNvSpPr>
          <p:nvPr/>
        </p:nvSpPr>
        <p:spPr bwMode="auto">
          <a:xfrm rot="10800000" flipH="1">
            <a:off x="3929063" y="2357438"/>
            <a:ext cx="1000125" cy="428625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85813" y="285750"/>
            <a:ext cx="62865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1.2. Предмет правового регулирования отрасли конституционного права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8600" y="2071678"/>
            <a:ext cx="3771900" cy="6064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Общественные отношения включают в себя:</a:t>
            </a:r>
          </a:p>
          <a:p>
            <a:pPr>
              <a:defRPr/>
            </a:pPr>
            <a:endParaRPr lang="ru-RU" sz="1400" dirty="0">
              <a:latin typeface="Times New Roman" pitchFamily="18" charset="0"/>
            </a:endParaRPr>
          </a:p>
        </p:txBody>
      </p:sp>
      <p:grpSp>
        <p:nvGrpSpPr>
          <p:cNvPr id="20486" name="Группа 17"/>
          <p:cNvGrpSpPr>
            <a:grpSpLocks/>
          </p:cNvGrpSpPr>
          <p:nvPr/>
        </p:nvGrpSpPr>
        <p:grpSpPr bwMode="auto">
          <a:xfrm>
            <a:off x="2057400" y="2794000"/>
            <a:ext cx="5486400" cy="3778250"/>
            <a:chOff x="2057400" y="2793683"/>
            <a:chExt cx="5486400" cy="377858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2057400" y="2793683"/>
              <a:ext cx="5481320" cy="394335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основы (государственного) конституционного строя</a:t>
              </a: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2057400" y="3379153"/>
              <a:ext cx="5481320" cy="346710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основы правового положения человека и гражданина</a:t>
              </a: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2057400" y="3847783"/>
              <a:ext cx="5486400" cy="346710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политико-территориальное устройство</a:t>
              </a: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2057400" y="5253038"/>
              <a:ext cx="5481320" cy="604854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основы организации и деятельности органов государственной власти</a:t>
              </a: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2057400" y="4317048"/>
              <a:ext cx="5486400" cy="347345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основы избирательной системы</a:t>
              </a: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2057400" y="4784408"/>
              <a:ext cx="5486400" cy="346710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форма правления</a:t>
              </a: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2057400" y="5939175"/>
              <a:ext cx="5481320" cy="633097"/>
            </a:xfrm>
            <a:prstGeom prst="bevel">
              <a:avLst>
                <a:gd name="adj" fmla="val 12500"/>
              </a:avLst>
            </a:prstGeom>
            <a:solidFill>
              <a:schemeClr val="bg2">
                <a:lumMod val="90000"/>
              </a:schemeClr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400" b="1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</a:rPr>
                <a:t>основы организации и деятельности органов местного самоуправления</a:t>
              </a:r>
            </a:p>
          </p:txBody>
        </p:sp>
      </p:grp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14282" y="785794"/>
            <a:ext cx="8343900" cy="1143000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Предмет правового регулирования 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отрасли конституционного права составляют базовые основополагающие общественные отношения, которые образуют конституционное устройство государства и общества, являются фундаментом системы социальных связей, подлежащих правовому воздействию, и которые непосредственно связаны с осуществлением государственной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5"/>
          <p:cNvSpPr>
            <a:spLocks noChangeArrowheads="1"/>
          </p:cNvSpPr>
          <p:nvPr/>
        </p:nvSpPr>
        <p:spPr bwMode="auto">
          <a:xfrm flipV="1">
            <a:off x="4183205" y="3563493"/>
            <a:ext cx="1143040" cy="457113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endParaRPr lang="ru-RU" sz="1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35025" y="357188"/>
            <a:ext cx="56657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1.3. Метод правового регулирования отрасли конституционного права</a:t>
            </a:r>
          </a:p>
          <a:p>
            <a:pPr>
              <a:defRPr/>
            </a:pPr>
            <a:endParaRPr lang="ru-RU" sz="14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2563" y="863600"/>
            <a:ext cx="8461403" cy="1028505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Метод правового регулирования (воздействия) отрасли конституционного права – система приемов и способов правового воздействия на общественные отношения, составляющие предмет отрасли конституционного права, и их участников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82563" y="3449215"/>
            <a:ext cx="4000642" cy="342835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Виды правового воздействия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82563" y="2070506"/>
            <a:ext cx="4122566" cy="1215618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noFill/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Императивный метод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способ правового воздействия основанный на властвовании одного субъекта над другим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500562" y="2083204"/>
            <a:ext cx="4122566" cy="1202920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noFill/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Диспозитивный метод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способ правового воздействия основанный на равенстве и свободе воли субъектов конституционно-правовых отношений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2925860" y="5800809"/>
            <a:ext cx="4000642" cy="342835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Запрещающее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2925860" y="4020606"/>
            <a:ext cx="4000642" cy="342835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Управомочивающее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2925860" y="4644693"/>
            <a:ext cx="4000642" cy="342835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Дозволяющее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2925860" y="5229417"/>
            <a:ext cx="4000642" cy="342835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Обязывающее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11175" y="357188"/>
            <a:ext cx="4632325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1.4. Система конституционного права зарубежных стран.</a:t>
            </a:r>
          </a:p>
          <a:p>
            <a:pPr eaLnBrk="0" hangingPunct="0"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>
            <a:off x="964305" y="1746250"/>
            <a:ext cx="3822009" cy="13081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Абстрактные принципы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принципы не порождающие конкретных общественных отношений но влияющие на формирование всех конституционно-правовых отношений</a:t>
            </a:r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5000628" y="1720850"/>
            <a:ext cx="3643338" cy="1333500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Конкретные принципы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порождающие конкретные общественные отношения</a:t>
            </a:r>
          </a:p>
        </p:txBody>
      </p:sp>
      <p:sp>
        <p:nvSpPr>
          <p:cNvPr id="20498" name="AutoShape 18"/>
          <p:cNvSpPr>
            <a:spLocks noChangeArrowheads="1"/>
          </p:cNvSpPr>
          <p:nvPr/>
        </p:nvSpPr>
        <p:spPr bwMode="auto">
          <a:xfrm>
            <a:off x="2879725" y="1454150"/>
            <a:ext cx="92075" cy="292100"/>
          </a:xfrm>
          <a:prstGeom prst="downArrow">
            <a:avLst>
              <a:gd name="adj1" fmla="val 50000"/>
              <a:gd name="adj2" fmla="val 80420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499" name="AutoShape 19"/>
          <p:cNvSpPr>
            <a:spLocks noChangeArrowheads="1"/>
          </p:cNvSpPr>
          <p:nvPr/>
        </p:nvSpPr>
        <p:spPr bwMode="auto">
          <a:xfrm>
            <a:off x="6624638" y="1454150"/>
            <a:ext cx="90487" cy="292100"/>
          </a:xfrm>
          <a:prstGeom prst="downArrow">
            <a:avLst>
              <a:gd name="adj1" fmla="val 50000"/>
              <a:gd name="adj2" fmla="val 80420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>
            <a:off x="963613" y="3232150"/>
            <a:ext cx="7680325" cy="1339850"/>
          </a:xfrm>
          <a:prstGeom prst="flowChartProcess">
            <a:avLst/>
          </a:prstGeom>
          <a:solidFill>
            <a:schemeClr val="bg2"/>
          </a:solidFill>
          <a:ln w="19050">
            <a:solidFill>
              <a:schemeClr val="accent6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Конституционно-правовые институты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Группы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внутресогласованных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правовых норм, регулирующих однородные общественные отношения внутри отрасли Конституционного права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(Институт выборов; институт политико-территориального устройства; институт главы государства, институт местного самоуправления и.т.п.)</a:t>
            </a:r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963613" y="4786313"/>
            <a:ext cx="7680325" cy="1714500"/>
          </a:xfrm>
          <a:prstGeom prst="flowChartProcess">
            <a:avLst/>
          </a:prstGeom>
          <a:solidFill>
            <a:schemeClr val="bg2"/>
          </a:solidFill>
          <a:ln w="19050">
            <a:solidFill>
              <a:schemeClr val="accent6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Конституционно-правовые нормы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установленные или санкционированные государством общеобязательные правила поведения, регулирующие общественные отношения и составляющие однородную группу. Им свойственны как общие признаки, присущие всем правовым нормам, так и специальные, отличающие их от норм других отраслей права (сферой общественных отношений, на регулирование которых они направлены; источниками, в которых они выражены и др.).</a:t>
            </a:r>
          </a:p>
          <a:p>
            <a:pPr algn="ctr">
              <a:defRPr/>
            </a:pPr>
            <a:endParaRPr lang="ru-RU" sz="1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963670" y="730250"/>
            <a:ext cx="7680295" cy="723900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Конституционно-правовые принципы – основополагающие начала, на которых строятся конституционно правовые отношения</a:t>
            </a:r>
          </a:p>
        </p:txBody>
      </p:sp>
      <p:cxnSp>
        <p:nvCxnSpPr>
          <p:cNvPr id="20505" name="AutoShape 25"/>
          <p:cNvCxnSpPr>
            <a:cxnSpLocks noChangeShapeType="1"/>
          </p:cNvCxnSpPr>
          <p:nvPr/>
        </p:nvCxnSpPr>
        <p:spPr bwMode="auto">
          <a:xfrm flipH="1">
            <a:off x="428625" y="1071563"/>
            <a:ext cx="520700" cy="0"/>
          </a:xfrm>
          <a:prstGeom prst="straightConnector1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</p:spPr>
      </p:cxnSp>
      <p:cxnSp>
        <p:nvCxnSpPr>
          <p:cNvPr id="33" name="Прямая соединительная линия 32"/>
          <p:cNvCxnSpPr/>
          <p:nvPr/>
        </p:nvCxnSpPr>
        <p:spPr>
          <a:xfrm>
            <a:off x="-1071563" y="92868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69" name="Группа 35"/>
          <p:cNvGrpSpPr>
            <a:grpSpLocks/>
          </p:cNvGrpSpPr>
          <p:nvPr/>
        </p:nvGrpSpPr>
        <p:grpSpPr bwMode="auto">
          <a:xfrm>
            <a:off x="428625" y="1071563"/>
            <a:ext cx="534988" cy="4573587"/>
            <a:chOff x="428596" y="1071546"/>
            <a:chExt cx="535709" cy="4573620"/>
          </a:xfrm>
        </p:grpSpPr>
        <p:cxnSp>
          <p:nvCxnSpPr>
            <p:cNvPr id="20502" name="AutoShape 22"/>
            <p:cNvCxnSpPr>
              <a:cxnSpLocks noChangeShapeType="1"/>
              <a:endCxn id="20501" idx="1"/>
            </p:cNvCxnSpPr>
            <p:nvPr/>
          </p:nvCxnSpPr>
          <p:spPr bwMode="auto">
            <a:xfrm>
              <a:off x="428596" y="5643579"/>
              <a:ext cx="535709" cy="1587"/>
            </a:xfrm>
            <a:prstGeom prst="straightConnector1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 type="triangle" w="med" len="med"/>
            </a:ln>
          </p:spPr>
        </p:cxnSp>
        <p:cxnSp>
          <p:nvCxnSpPr>
            <p:cNvPr id="20503" name="AutoShape 23"/>
            <p:cNvCxnSpPr>
              <a:cxnSpLocks noChangeShapeType="1"/>
            </p:cNvCxnSpPr>
            <p:nvPr/>
          </p:nvCxnSpPr>
          <p:spPr bwMode="auto">
            <a:xfrm>
              <a:off x="442903" y="4000504"/>
              <a:ext cx="521402" cy="0"/>
            </a:xfrm>
            <a:prstGeom prst="straightConnector1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 type="triangle" w="med" len="med"/>
            </a:ln>
          </p:spPr>
        </p:cxnSp>
        <p:cxnSp>
          <p:nvCxnSpPr>
            <p:cNvPr id="20506" name="AutoShape 26"/>
            <p:cNvCxnSpPr>
              <a:cxnSpLocks noChangeShapeType="1"/>
            </p:cNvCxnSpPr>
            <p:nvPr/>
          </p:nvCxnSpPr>
          <p:spPr bwMode="auto">
            <a:xfrm rot="5400000">
              <a:off x="-1849474" y="3351203"/>
              <a:ext cx="4570446" cy="14307"/>
            </a:xfrm>
            <a:prstGeom prst="straightConnector1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</p:spPr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 flipH="1" flipV="1">
              <a:off x="571665" y="1071545"/>
              <a:ext cx="1587" cy="159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31845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1.5. Конституционно правовые нормы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8600" y="1071547"/>
            <a:ext cx="8272490" cy="928693"/>
          </a:xfrm>
          <a:prstGeom prst="rect">
            <a:avLst/>
          </a:prstGeom>
          <a:solidFill>
            <a:schemeClr val="bg2">
              <a:lumMod val="75000"/>
            </a:schemeClr>
          </a:solidFill>
          <a:ln cmpd="dbl">
            <a:bevel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Конституционно-правовая норма – это санкционированное и охраняемое государством общеобязательное правило поведения, определяющее границы должного поведения субъектов конституционно-правовых отношений, устанавливающее их права и обязанности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86000" y="2143116"/>
            <a:ext cx="5257800" cy="34292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Особенности конституционно-правовых норм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28600" y="2500306"/>
            <a:ext cx="8415366" cy="4998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Источники выражения – основополагающие нормы содержатся в Конституции, обладающей высшей юридической силой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28600" y="3114488"/>
            <a:ext cx="8415366" cy="4572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Своеобразие видов – для конституционного права своейственно большое количество общерегулятивных норм (норм-принципов, норм-задач, программно-целевых норм, норм-дефиниций и т.д.)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28600" y="3686024"/>
            <a:ext cx="8415366" cy="4572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Сфера общественных отношений, на регулирование которых конституционно-правовые нормы направлены - основополагающие общественные отношения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28600" y="4257560"/>
            <a:ext cx="8415366" cy="4572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Специфический характер субъектов – народ, нация, народность, государство, органы государственной власти, ограны местного самоуправления и их должностные лица, граждане, юридические лица, субъекты.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4900597"/>
            <a:ext cx="8415366" cy="4572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Учредительный характер предписаний – устанавливают обязательный для создания всех других правовых норм порядок, определяют саму систему государственных органов и т.д.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28600" y="5472070"/>
            <a:ext cx="8415366" cy="67157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Особый механизм реализации – не всегда связан с возникновением конкретного правоотношения, а связан с особого вида отношениями общего характера или правового состояния (состояние в гражданстве, состояние субъектов федерации и т.д.)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14282" y="6186481"/>
            <a:ext cx="8429684" cy="4572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Специфика структуры конституционно-правовой нормы – имеет гипотезу, диспозицию; санкция, как правило, отсутствует.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88" y="214313"/>
            <a:ext cx="367347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1.6.1. Определения Конституционного права</a:t>
            </a: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92100" y="1000108"/>
            <a:ext cx="8494742" cy="135732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В.Е. Чиркин 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Конституционное право-это система внутренне согласованных юридических норм, содержащихся в конституциях, законах, декретах президента и.т.д.  и регулирующих определенную группу общественных отношений (прежде всего основы устройства общества и государства, правового положения личности)</a:t>
            </a:r>
          </a:p>
          <a:p>
            <a:pPr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298450" y="2750339"/>
            <a:ext cx="8482042" cy="171451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А.А. Мишин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Конституционное (государственное) право есть основная отрасль права страны, представляющая собой совокупность юридических норм, закрепляющих экономическую основу общества, форму правления и форму государственного устройства, определяющих организацию, компетенцию и порядок деятельности высших и местных органов государственной власти и управления, права и обязанности граждан и подданных, избирательное право и избирательную систему.</a:t>
            </a:r>
          </a:p>
          <a:p>
            <a:pPr>
              <a:defRPr/>
            </a:pPr>
            <a:endParaRPr lang="ru-RU" sz="1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298450" y="4857760"/>
            <a:ext cx="8482042" cy="1357322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Б.А. Страшун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Конституционное право-это система правовых норм конкретной страны, регулирующих положение человека в обществе и государстве, основы общественного строя, основы организации и деятельности системы государственных органов, а также органов местного самоуправления.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88" y="214313"/>
            <a:ext cx="3681412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/>
                </a:solidFill>
                <a:latin typeface="+mn-lt"/>
              </a:rPr>
              <a:t>1.6.2. Определения Конституционного права</a:t>
            </a: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304800" y="3214686"/>
            <a:ext cx="8482042" cy="228601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А.В. Зиновьев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Конституционное право – это ведущая отрасль права, представляющая собой систему юридических норм, закрепляющих основы государственного строя, основы правового положения человека и гражданина, федеративное устройство, избирательную систему, статус депутата, систему, основы организации и деятельности органов государства, основы организации и деятельности органов местного самоуправления, и призванных регулировать </a:t>
            </a:r>
            <a:r>
              <a:rPr lang="ru-RU" sz="1400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властеотношения</a:t>
            </a: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 и оптимально сбалансировать соотношение сил соотношение социально-политических групп, участвующих в осуществлении государственной власти</a:t>
            </a:r>
          </a:p>
          <a:p>
            <a:pPr algn="ctr">
              <a:defRPr/>
            </a:pPr>
            <a:endParaRPr lang="ru-RU" sz="1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04800" y="857232"/>
            <a:ext cx="8482042" cy="150019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М.В. </a:t>
            </a:r>
            <a:r>
              <a:rPr lang="ru-RU" sz="1400" b="1" u="sng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Баглай</a:t>
            </a:r>
            <a:endParaRPr lang="ru-RU" sz="1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  <a:p>
            <a:pPr algn="ctr">
              <a:spcAft>
                <a:spcPts val="1000"/>
              </a:spcAft>
              <a:defRPr/>
            </a:pPr>
            <a:r>
              <a:rPr lang="ru-RU" sz="1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Конституционное право может быть определено как система норм, регулирующих отношения, складывающиеся в процессе взаимодействия индивида, общества и государства, связанные с осуществлением публичной власти и призванные обеспечить легитимность этой власти, если она существует и действует в интересах человека, в рамках и на основе права.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Тема 2 ТЕОРЕТИЧЕСКИЕ ОСНОВЫ УЧЕНИЯ О КОНСТИТУЦИИ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1214438"/>
            <a:ext cx="22431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2.1. Понятие Конституции</a:t>
            </a:r>
            <a:r>
              <a:rPr lang="ru-RU" b="1" dirty="0">
                <a:latin typeface="+mn-lt"/>
              </a:rPr>
              <a:t>.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1407" y="1571612"/>
            <a:ext cx="8715436" cy="928694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К</a:t>
            </a:r>
            <a:r>
              <a:rPr lang="ru-RU" sz="1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онституция – Основной закон государства, документ высшей юридической силы, принимаемый в особом порядке специально уполномоченным государственным органом (парламентом, учредительным собранием) или народом на референдуме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71438" y="2500313"/>
            <a:ext cx="3200400" cy="649287"/>
          </a:xfrm>
          <a:prstGeom prst="downArrowCallout">
            <a:avLst>
              <a:gd name="adj1" fmla="val 123227"/>
              <a:gd name="adj2" fmla="val 123227"/>
              <a:gd name="adj3" fmla="val 16667"/>
              <a:gd name="adj4" fmla="val 6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200" b="1" dirty="0">
                <a:latin typeface="Calibri" pitchFamily="34" charset="0"/>
              </a:rPr>
              <a:t>Регулирует Самые стабильные и важные общественные отношения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185738" y="3300413"/>
            <a:ext cx="3200400" cy="342900"/>
          </a:xfrm>
          <a:prstGeom prst="callout1">
            <a:avLst>
              <a:gd name="adj1" fmla="val 33333"/>
              <a:gd name="adj2" fmla="val -2380"/>
              <a:gd name="adj3" fmla="val 164815"/>
              <a:gd name="adj4" fmla="val -238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i="1">
                <a:solidFill>
                  <a:schemeClr val="tx1"/>
                </a:solidFill>
                <a:latin typeface="Monotype Corsiva" pitchFamily="66" charset="0"/>
              </a:rPr>
              <a:t>П</a:t>
            </a:r>
            <a:r>
              <a:rPr lang="ru-RU" sz="1100" i="1">
                <a:solidFill>
                  <a:schemeClr val="tx1"/>
                </a:solidFill>
                <a:latin typeface="Calibri" pitchFamily="34" charset="0"/>
              </a:rPr>
              <a:t>рава и свободы человека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85738" y="3786188"/>
            <a:ext cx="3200400" cy="342900"/>
          </a:xfrm>
          <a:prstGeom prst="callout1">
            <a:avLst>
              <a:gd name="adj1" fmla="val 33333"/>
              <a:gd name="adj2" fmla="val -2380"/>
              <a:gd name="adj3" fmla="val 135185"/>
              <a:gd name="adj4" fmla="val -238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i="1">
                <a:solidFill>
                  <a:schemeClr val="tx1"/>
                </a:solidFill>
                <a:latin typeface="Monotype Corsiva" pitchFamily="66" charset="0"/>
              </a:rPr>
              <a:t>У</a:t>
            </a:r>
            <a:r>
              <a:rPr lang="ru-RU" sz="1100" i="1">
                <a:solidFill>
                  <a:schemeClr val="tx1"/>
                </a:solidFill>
                <a:latin typeface="Calibri" pitchFamily="34" charset="0"/>
              </a:rPr>
              <a:t>стройство государства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5" name="AutoShape 7"/>
          <p:cNvSpPr>
            <a:spLocks/>
          </p:cNvSpPr>
          <p:nvPr/>
        </p:nvSpPr>
        <p:spPr bwMode="auto">
          <a:xfrm>
            <a:off x="185738" y="4214813"/>
            <a:ext cx="3200400" cy="857250"/>
          </a:xfrm>
          <a:prstGeom prst="callout1">
            <a:avLst>
              <a:gd name="adj1" fmla="val 16667"/>
              <a:gd name="adj2" fmla="val -2380"/>
              <a:gd name="adj3" fmla="val 65741"/>
              <a:gd name="adj4" fmla="val -238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i="1">
                <a:solidFill>
                  <a:schemeClr val="tx1"/>
                </a:solidFill>
                <a:latin typeface="Monotype Corsiva" pitchFamily="66" charset="0"/>
              </a:rPr>
              <a:t>О</a:t>
            </a:r>
            <a:r>
              <a:rPr lang="ru-RU" sz="1100" i="1">
                <a:solidFill>
                  <a:schemeClr val="tx1"/>
                </a:solidFill>
                <a:latin typeface="Calibri" pitchFamily="34" charset="0"/>
              </a:rPr>
              <a:t>рганизацию власти в государстве (структуру, порядок формирования государственных органов и распределение компетенции между ними)</a:t>
            </a:r>
            <a:endParaRPr lang="ru-RU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6" name="AutoShape 8"/>
          <p:cNvSpPr>
            <a:spLocks/>
          </p:cNvSpPr>
          <p:nvPr/>
        </p:nvSpPr>
        <p:spPr bwMode="auto">
          <a:xfrm>
            <a:off x="185738" y="5272088"/>
            <a:ext cx="3200400" cy="942975"/>
          </a:xfrm>
          <a:prstGeom prst="callout1">
            <a:avLst>
              <a:gd name="adj1" fmla="val 14287"/>
              <a:gd name="adj2" fmla="val -2380"/>
              <a:gd name="adj3" fmla="val 56347"/>
              <a:gd name="adj4" fmla="val -238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300" i="1" dirty="0">
                <a:solidFill>
                  <a:schemeClr val="tx1"/>
                </a:solidFill>
                <a:latin typeface="Monotype Corsiva" pitchFamily="66" charset="0"/>
              </a:rPr>
              <a:t>И</a:t>
            </a:r>
            <a:r>
              <a:rPr lang="ru-RU" sz="1100" i="1" dirty="0">
                <a:solidFill>
                  <a:schemeClr val="tx1"/>
                </a:solidFill>
                <a:latin typeface="Calibri" pitchFamily="34" charset="0"/>
              </a:rPr>
              <a:t>ные важнейшие общественные отношения, необходимость конституционного регулирования которых вызвана национальной спецификой и традициями конкретного государства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9" name="AutoShape 11"/>
          <p:cNvSpPr>
            <a:spLocks/>
          </p:cNvSpPr>
          <p:nvPr/>
        </p:nvSpPr>
        <p:spPr bwMode="auto">
          <a:xfrm>
            <a:off x="3786182" y="3857628"/>
            <a:ext cx="5214974" cy="857256"/>
          </a:xfrm>
          <a:prstGeom prst="callout1">
            <a:avLst>
              <a:gd name="adj1" fmla="val 14287"/>
              <a:gd name="adj2" fmla="val -1514"/>
              <a:gd name="adj3" fmla="val 94602"/>
              <a:gd name="adj4" fmla="val -1514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b="1" dirty="0">
                <a:latin typeface="Monotype Corsiva" pitchFamily="66" charset="0"/>
              </a:rPr>
              <a:t>Н</a:t>
            </a:r>
            <a:r>
              <a:rPr lang="ru-RU" sz="1100" b="1" dirty="0">
                <a:latin typeface="Calibri" pitchFamily="34" charset="0"/>
              </a:rPr>
              <a:t>ародность конституции</a:t>
            </a:r>
            <a:r>
              <a:rPr lang="ru-RU" sz="1100" dirty="0">
                <a:latin typeface="Calibri" pitchFamily="34" charset="0"/>
              </a:rPr>
              <a:t>: она должна выражать интересы народа, закреплять те общественные отношения, которые отвечают менталитету и стремлениям данного народа; во-вторых, исходить от народа и приниматься народом либо непосредственно, либо через своих представителей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060" name="AutoShape 12"/>
          <p:cNvSpPr>
            <a:spLocks/>
          </p:cNvSpPr>
          <p:nvPr/>
        </p:nvSpPr>
        <p:spPr bwMode="auto">
          <a:xfrm>
            <a:off x="3786182" y="4857760"/>
            <a:ext cx="5245101" cy="785818"/>
          </a:xfrm>
          <a:prstGeom prst="callout1">
            <a:avLst>
              <a:gd name="adj1" fmla="val 20000"/>
              <a:gd name="adj2" fmla="val -1514"/>
              <a:gd name="adj3" fmla="val 113778"/>
              <a:gd name="adj4" fmla="val -1514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400" b="1" dirty="0">
                <a:latin typeface="Monotype Corsiva" pitchFamily="66" charset="0"/>
              </a:rPr>
              <a:t>Р</a:t>
            </a:r>
            <a:r>
              <a:rPr lang="ru-RU" sz="1100" b="1" dirty="0">
                <a:latin typeface="Calibri" pitchFamily="34" charset="0"/>
              </a:rPr>
              <a:t>еальность конституции</a:t>
            </a:r>
            <a:r>
              <a:rPr lang="ru-RU" sz="1100" dirty="0">
                <a:latin typeface="Calibri" pitchFamily="34" charset="0"/>
              </a:rPr>
              <a:t>: данный документ должен отражать ситуацию в обществе. В противном случае конституция будет фиктивным документом, не имеющим авторитета в народе, и, следовательно, не будет соблюдаться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4929188" y="2500313"/>
            <a:ext cx="2971800" cy="357187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1500" b="1" dirty="0">
                <a:latin typeface="Monotype Corsiva" pitchFamily="66" charset="0"/>
              </a:rPr>
              <a:t>О</a:t>
            </a:r>
            <a:r>
              <a:rPr lang="ru-RU" sz="1100" b="1" dirty="0">
                <a:latin typeface="Calibri" pitchFamily="34" charset="0"/>
              </a:rPr>
              <a:t>сновные черты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2062" name="AutoShape 14"/>
          <p:cNvSpPr>
            <a:spLocks/>
          </p:cNvSpPr>
          <p:nvPr/>
        </p:nvSpPr>
        <p:spPr bwMode="auto">
          <a:xfrm>
            <a:off x="3786183" y="5715016"/>
            <a:ext cx="5214974" cy="842938"/>
          </a:xfrm>
          <a:prstGeom prst="callout1">
            <a:avLst>
              <a:gd name="adj1" fmla="val 12500"/>
              <a:gd name="adj2" fmla="val -1852"/>
              <a:gd name="adj3" fmla="val 106250"/>
              <a:gd name="adj4" fmla="val -185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1400" b="1" i="1" dirty="0">
                <a:latin typeface="Monotype Corsiva" pitchFamily="66" charset="0"/>
              </a:rPr>
              <a:t>С</a:t>
            </a:r>
            <a:r>
              <a:rPr lang="ru-RU" sz="1100" b="1" i="1" dirty="0">
                <a:latin typeface="Calibri" pitchFamily="34" charset="0"/>
              </a:rPr>
              <a:t>табильность</a:t>
            </a:r>
            <a:r>
              <a:rPr lang="ru-RU" sz="1100" i="1" dirty="0">
                <a:latin typeface="Calibri" pitchFamily="34" charset="0"/>
              </a:rPr>
              <a:t> конституции – ее важнейшая черта, так как это документ длительного действия. Она должна обеспечивать </a:t>
            </a:r>
            <a:r>
              <a:rPr lang="ru-RU" sz="1100" i="1" dirty="0" err="1">
                <a:latin typeface="Calibri" pitchFamily="34" charset="0"/>
              </a:rPr>
              <a:t>незыбленность</a:t>
            </a:r>
            <a:r>
              <a:rPr lang="ru-RU" sz="1100" i="1" dirty="0">
                <a:latin typeface="Calibri" pitchFamily="34" charset="0"/>
              </a:rPr>
              <a:t> существующего порядка на определенное время и не частым, сиюминутным изменениям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2058" name="AutoShape 10"/>
          <p:cNvSpPr>
            <a:spLocks/>
          </p:cNvSpPr>
          <p:nvPr/>
        </p:nvSpPr>
        <p:spPr bwMode="auto">
          <a:xfrm>
            <a:off x="3786182" y="2857496"/>
            <a:ext cx="5214974" cy="857256"/>
          </a:xfrm>
          <a:prstGeom prst="callout1">
            <a:avLst>
              <a:gd name="adj1" fmla="val 9245"/>
              <a:gd name="adj2" fmla="val -1514"/>
              <a:gd name="adj3" fmla="val 113301"/>
              <a:gd name="adj4" fmla="val -1514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0"/>
              </a:spcAft>
              <a:defRPr/>
            </a:pPr>
            <a:r>
              <a:rPr lang="ru-RU" sz="1500" b="1" dirty="0">
                <a:latin typeface="Calibri" pitchFamily="34" charset="0"/>
              </a:rPr>
              <a:t>О</a:t>
            </a:r>
            <a:r>
              <a:rPr lang="ru-RU" sz="1100" b="1" dirty="0">
                <a:latin typeface="Calibri" pitchFamily="34" charset="0"/>
              </a:rPr>
              <a:t>сновополагающий характер конституции</a:t>
            </a:r>
            <a:r>
              <a:rPr lang="ru-RU" sz="1100" dirty="0">
                <a:latin typeface="Calibri" pitchFamily="34" charset="0"/>
              </a:rPr>
              <a:t>: она регулирует не все общественные отношения, а лишь наиболее важные, существенные , носит обобщающий характер. Конституция должна в рамках минимального объема и количества норм закрепить лишь самое главное в устройстве общества и государства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3343</TotalTime>
  <Words>2314</Words>
  <Application>Microsoft Office PowerPoint</Application>
  <PresentationFormat>Экран (4:3)</PresentationFormat>
  <Paragraphs>170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Тема 1. КОНСТИТУЦИОННОЕ ПРАВО – КАК ОТРАСЛЬ ПРАВА, НАУКА И УЧЕБНАЯ ДИСЦИПЛИНА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2 ТЕОРЕТИЧЕСКИЕ ОСНОВЫ УЧЕНИЯ О КОНСТИТУЦИИ</vt:lpstr>
      <vt:lpstr>Презентация PowerPoint</vt:lpstr>
      <vt:lpstr>Презентация PowerPoint</vt:lpstr>
      <vt:lpstr>Презентация PowerPoint</vt:lpstr>
      <vt:lpstr>Тема 3. КОНСТИТУЦИОННО-ПРАВОВЫЕ ОСНОВЫ ОБЩЕСТВЕННОГО СТРОЯ И ЕГО ЭЛЕМЕНТЫ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Томин</dc:creator>
  <cp:lastModifiedBy>Comp425</cp:lastModifiedBy>
  <cp:revision>533</cp:revision>
  <dcterms:created xsi:type="dcterms:W3CDTF">2008-12-05T11:50:33Z</dcterms:created>
  <dcterms:modified xsi:type="dcterms:W3CDTF">2012-09-05T06:43:51Z</dcterms:modified>
</cp:coreProperties>
</file>