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74" r:id="rId15"/>
    <p:sldId id="272" r:id="rId16"/>
    <p:sldId id="271" r:id="rId17"/>
    <p:sldId id="273" r:id="rId18"/>
    <p:sldId id="270" r:id="rId19"/>
    <p:sldId id="269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3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D976-71C2-4054-BEDB-DA82687E1112}" type="datetimeFigureOut">
              <a:rPr lang="ru-RU" smtClean="0"/>
              <a:pPr/>
              <a:t>23.12.2022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66B2-AB65-44D5-99BE-A3AE9847D5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90584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D976-71C2-4054-BEDB-DA82687E1112}" type="datetimeFigureOut">
              <a:rPr lang="ru-RU" smtClean="0"/>
              <a:pPr/>
              <a:t>23.12.2022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66B2-AB65-44D5-99BE-A3AE9847D5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497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D976-71C2-4054-BEDB-DA82687E1112}" type="datetimeFigureOut">
              <a:rPr lang="ru-RU" smtClean="0"/>
              <a:pPr/>
              <a:t>23.12.2022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66B2-AB65-44D5-99BE-A3AE9847D5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8507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D976-71C2-4054-BEDB-DA82687E1112}" type="datetimeFigureOut">
              <a:rPr lang="ru-RU" smtClean="0"/>
              <a:pPr/>
              <a:t>23.12.2022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66B2-AB65-44D5-99BE-A3AE9847D5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919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D976-71C2-4054-BEDB-DA82687E1112}" type="datetimeFigureOut">
              <a:rPr lang="ru-RU" smtClean="0"/>
              <a:pPr/>
              <a:t>23.12.2022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66B2-AB65-44D5-99BE-A3AE9847D5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284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D976-71C2-4054-BEDB-DA82687E1112}" type="datetimeFigureOut">
              <a:rPr lang="ru-RU" smtClean="0"/>
              <a:pPr/>
              <a:t>23.12.2022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66B2-AB65-44D5-99BE-A3AE9847D5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8327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D976-71C2-4054-BEDB-DA82687E1112}" type="datetimeFigureOut">
              <a:rPr lang="ru-RU" smtClean="0"/>
              <a:pPr/>
              <a:t>23.12.2022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66B2-AB65-44D5-99BE-A3AE9847D5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1970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D976-71C2-4054-BEDB-DA82687E1112}" type="datetimeFigureOut">
              <a:rPr lang="ru-RU" smtClean="0"/>
              <a:pPr/>
              <a:t>23.12.2022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66B2-AB65-44D5-99BE-A3AE9847D5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72702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D976-71C2-4054-BEDB-DA82687E1112}" type="datetimeFigureOut">
              <a:rPr lang="ru-RU" smtClean="0"/>
              <a:pPr/>
              <a:t>23.12.2022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66B2-AB65-44D5-99BE-A3AE9847D5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4236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D976-71C2-4054-BEDB-DA82687E1112}" type="datetimeFigureOut">
              <a:rPr lang="ru-RU" smtClean="0"/>
              <a:pPr/>
              <a:t>23.12.2022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66B2-AB65-44D5-99BE-A3AE9847D5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63428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FD976-71C2-4054-BEDB-DA82687E1112}" type="datetimeFigureOut">
              <a:rPr lang="ru-RU" smtClean="0"/>
              <a:pPr/>
              <a:t>23.12.2022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66B2-AB65-44D5-99BE-A3AE9847D5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8709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FD976-71C2-4054-BEDB-DA82687E1112}" type="datetimeFigureOut">
              <a:rPr lang="ru-RU" smtClean="0"/>
              <a:pPr/>
              <a:t>23.12.2022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166B2-AB65-44D5-99BE-A3AE9847D51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7121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816423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Конституционное право как отрасль права в зарубежных странах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410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Понятие, предмет и метод конституционного права в зарубежных </a:t>
            </a:r>
            <a:r>
              <a:rPr lang="ru-RU" sz="2800" b="1" dirty="0" smtClean="0"/>
              <a:t>странах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1772816"/>
            <a:ext cx="5616624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Предмет правового регулирования:</a:t>
            </a:r>
          </a:p>
          <a:p>
            <a:pPr algn="ctr"/>
            <a:r>
              <a:rPr lang="ru-RU" dirty="0" smtClean="0"/>
              <a:t>совокупность </a:t>
            </a:r>
            <a:r>
              <a:rPr lang="ru-RU" dirty="0"/>
              <a:t>общественных отношений, регулируемых нормами данной отрасти права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4365104"/>
            <a:ext cx="3528392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отношения, определяющие основы </a:t>
            </a:r>
            <a:r>
              <a:rPr lang="ru-RU" dirty="0"/>
              <a:t>устройства государства и его взаимоотношений с человеком и обществом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6056" y="4365104"/>
            <a:ext cx="3528392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отношения, возникающие в связи с участием населения в осуществлении государственной власти</a:t>
            </a:r>
          </a:p>
        </p:txBody>
      </p:sp>
      <p:cxnSp>
        <p:nvCxnSpPr>
          <p:cNvPr id="9" name="Прямая со стрелкой 8"/>
          <p:cNvCxnSpPr>
            <a:stCxn id="5" idx="2"/>
            <a:endCxn id="6" idx="0"/>
          </p:cNvCxnSpPr>
          <p:nvPr/>
        </p:nvCxnSpPr>
        <p:spPr>
          <a:xfrm flipH="1">
            <a:off x="2303748" y="3429000"/>
            <a:ext cx="2124236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5" idx="2"/>
            <a:endCxn id="7" idx="0"/>
          </p:cNvCxnSpPr>
          <p:nvPr/>
        </p:nvCxnSpPr>
        <p:spPr>
          <a:xfrm>
            <a:off x="4427984" y="3429000"/>
            <a:ext cx="241226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65552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Понятие, предмет и метод конституционного права в зарубежных странах</a:t>
            </a:r>
            <a:endParaRPr lang="ru-RU" sz="2800" dirty="0"/>
          </a:p>
        </p:txBody>
      </p:sp>
      <p:sp>
        <p:nvSpPr>
          <p:cNvPr id="17" name="Объект 16"/>
          <p:cNvSpPr>
            <a:spLocks noGrp="1"/>
          </p:cNvSpPr>
          <p:nvPr>
            <p:ph idx="1"/>
          </p:nvPr>
        </p:nvSpPr>
        <p:spPr>
          <a:xfrm>
            <a:off x="457200" y="3861048"/>
            <a:ext cx="8229600" cy="2265115"/>
          </a:xfrm>
        </p:spPr>
        <p:txBody>
          <a:bodyPr>
            <a:noAutofit/>
          </a:bodyPr>
          <a:lstStyle/>
          <a:p>
            <a:pPr marL="0" indent="360000" algn="just">
              <a:spcBef>
                <a:spcPts val="0"/>
              </a:spcBef>
              <a:buNone/>
            </a:pPr>
            <a:r>
              <a:rPr lang="ru-RU" sz="1800" dirty="0"/>
              <a:t>В целом конституционно-правовой метод регулирования общественных отношений основывается на властно-императивных началах. Это объясняется природой тех общественных отношений, которые подпадают под воздействие норм конституционного права. </a:t>
            </a:r>
            <a:r>
              <a:rPr lang="ru-RU" sz="1800" dirty="0" err="1"/>
              <a:t>Властеотношения</a:t>
            </a:r>
            <a:r>
              <a:rPr lang="ru-RU" sz="1800" dirty="0"/>
              <a:t> определяют содержание значительной части этих норм. В то же время немалая их часть в демократических государствах устанавливает содержание и гарантии прав человека, что означает соответствующие ограничения для государственной власти.</a:t>
            </a:r>
          </a:p>
        </p:txBody>
      </p:sp>
      <p:grpSp>
        <p:nvGrpSpPr>
          <p:cNvPr id="19" name="Группа 18"/>
          <p:cNvGrpSpPr/>
          <p:nvPr/>
        </p:nvGrpSpPr>
        <p:grpSpPr>
          <a:xfrm>
            <a:off x="1043608" y="1636154"/>
            <a:ext cx="7344816" cy="2016224"/>
            <a:chOff x="755576" y="2106110"/>
            <a:chExt cx="7344816" cy="264989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763688" y="2106110"/>
              <a:ext cx="5256584" cy="11788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М</a:t>
              </a:r>
              <a:r>
                <a:rPr lang="ru-RU" dirty="0" smtClean="0"/>
                <a:t>етод </a:t>
              </a:r>
              <a:r>
                <a:rPr lang="ru-RU" dirty="0"/>
                <a:t>правового </a:t>
              </a:r>
              <a:r>
                <a:rPr lang="ru-RU" dirty="0" smtClean="0"/>
                <a:t>регулирования:</a:t>
              </a:r>
            </a:p>
            <a:p>
              <a:pPr algn="ctr"/>
              <a:r>
                <a:rPr lang="ru-RU" dirty="0" smtClean="0"/>
                <a:t>совокупность </a:t>
              </a:r>
              <a:r>
                <a:rPr lang="ru-RU" dirty="0"/>
                <a:t>приемов и способов правового воздействия на общественные отношения.</a:t>
              </a: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755576" y="3933055"/>
              <a:ext cx="2160240" cy="82294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err="1" smtClean="0"/>
                <a:t>обязывание</a:t>
              </a:r>
              <a:endParaRPr lang="ru-RU" dirty="0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5940152" y="3933055"/>
              <a:ext cx="2160240" cy="82294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дозволение</a:t>
              </a:r>
              <a:endParaRPr lang="ru-RU" dirty="0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3311860" y="3933055"/>
              <a:ext cx="2160240" cy="82294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запрет</a:t>
              </a:r>
              <a:endParaRPr lang="ru-RU" dirty="0"/>
            </a:p>
          </p:txBody>
        </p:sp>
        <p:cxnSp>
          <p:nvCxnSpPr>
            <p:cNvPr id="9" name="Прямая со стрелкой 8"/>
            <p:cNvCxnSpPr>
              <a:stCxn id="4" idx="2"/>
              <a:endCxn id="5" idx="0"/>
            </p:cNvCxnSpPr>
            <p:nvPr/>
          </p:nvCxnSpPr>
          <p:spPr>
            <a:xfrm flipH="1">
              <a:off x="1835696" y="3284983"/>
              <a:ext cx="2556284" cy="6480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>
              <a:stCxn id="4" idx="2"/>
              <a:endCxn id="7" idx="0"/>
            </p:cNvCxnSpPr>
            <p:nvPr/>
          </p:nvCxnSpPr>
          <p:spPr>
            <a:xfrm>
              <a:off x="4391980" y="3284983"/>
              <a:ext cx="0" cy="6480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>
              <a:stCxn id="4" idx="2"/>
              <a:endCxn id="6" idx="0"/>
            </p:cNvCxnSpPr>
            <p:nvPr/>
          </p:nvCxnSpPr>
          <p:spPr>
            <a:xfrm>
              <a:off x="4391980" y="3284983"/>
              <a:ext cx="2628292" cy="64807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751623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5400" b="1" dirty="0"/>
              <a:t>Система конституционного права в зарубежных странах: конституционно-правовые нормы и </a:t>
            </a:r>
            <a:r>
              <a:rPr lang="ru-RU" sz="5400" b="1" dirty="0" smtClean="0"/>
              <a:t>институты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2537516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Autofit/>
          </a:bodyPr>
          <a:lstStyle/>
          <a:p>
            <a:pPr lvl="0"/>
            <a:r>
              <a:rPr lang="ru-RU" sz="2600" b="1" dirty="0"/>
              <a:t>Система конституционного права в зарубежных странах: конституционно-правовые нормы и </a:t>
            </a:r>
            <a:r>
              <a:rPr lang="ru-RU" sz="2600" b="1" dirty="0" smtClean="0"/>
              <a:t>институты</a:t>
            </a:r>
            <a:endParaRPr lang="ru-RU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2034320"/>
            <a:ext cx="532859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Отрасль права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55288" y="2872877"/>
            <a:ext cx="33843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Подотрасль</a:t>
            </a:r>
            <a:r>
              <a:rPr lang="ru-RU" dirty="0" smtClean="0"/>
              <a:t> права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35308" y="3789040"/>
            <a:ext cx="302433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Институт права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4725144"/>
            <a:ext cx="24482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Субинститут</a:t>
            </a:r>
            <a:r>
              <a:rPr lang="ru-RU" dirty="0" smtClean="0"/>
              <a:t> права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87924" y="5517232"/>
            <a:ext cx="151216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Норма права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>
            <a:stCxn id="4" idx="2"/>
            <a:endCxn id="5" idx="0"/>
          </p:cNvCxnSpPr>
          <p:nvPr/>
        </p:nvCxnSpPr>
        <p:spPr>
          <a:xfrm>
            <a:off x="4644008" y="2610384"/>
            <a:ext cx="3468" cy="2624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5" idx="2"/>
            <a:endCxn id="6" idx="0"/>
          </p:cNvCxnSpPr>
          <p:nvPr/>
        </p:nvCxnSpPr>
        <p:spPr>
          <a:xfrm>
            <a:off x="4647476" y="3376933"/>
            <a:ext cx="0" cy="412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6" idx="2"/>
            <a:endCxn id="7" idx="0"/>
          </p:cNvCxnSpPr>
          <p:nvPr/>
        </p:nvCxnSpPr>
        <p:spPr>
          <a:xfrm flipH="1">
            <a:off x="4644008" y="4365104"/>
            <a:ext cx="346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7" idx="2"/>
            <a:endCxn id="8" idx="0"/>
          </p:cNvCxnSpPr>
          <p:nvPr/>
        </p:nvCxnSpPr>
        <p:spPr>
          <a:xfrm>
            <a:off x="4644008" y="5157192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38979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600" b="1" dirty="0"/>
              <a:t>Система конституционного права в зарубежных странах: конституционно-правовые нормы и </a:t>
            </a:r>
            <a:r>
              <a:rPr lang="ru-RU" sz="2600" b="1" dirty="0" smtClean="0"/>
              <a:t>институты</a:t>
            </a:r>
            <a:endParaRPr lang="ru-RU" sz="2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24743"/>
          </a:xfrm>
        </p:spPr>
        <p:txBody>
          <a:bodyPr>
            <a:noAutofit/>
          </a:bodyPr>
          <a:lstStyle/>
          <a:p>
            <a:pPr marL="0" indent="360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600" dirty="0"/>
              <a:t>Конституционно-правовые нормы – это общеобязательные правила поведения, регулирующие общественные отношения и обеспечиваемые государственным принуждением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125781"/>
            <a:ext cx="79208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Структура правовой нормы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4190375"/>
            <a:ext cx="410445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Норма права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5501367"/>
            <a:ext cx="230425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00192" y="5493495"/>
            <a:ext cx="230425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Санкция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71900" y="5501367"/>
            <a:ext cx="230425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Диспозиция </a:t>
            </a:r>
            <a:endParaRPr lang="ru-RU" dirty="0"/>
          </a:p>
        </p:txBody>
      </p:sp>
      <p:cxnSp>
        <p:nvCxnSpPr>
          <p:cNvPr id="11" name="Прямая со стрелкой 10"/>
          <p:cNvCxnSpPr>
            <a:stCxn id="6" idx="2"/>
            <a:endCxn id="7" idx="0"/>
          </p:cNvCxnSpPr>
          <p:nvPr/>
        </p:nvCxnSpPr>
        <p:spPr>
          <a:xfrm flipH="1">
            <a:off x="2123728" y="4982463"/>
            <a:ext cx="2700300" cy="5189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6" idx="2"/>
          </p:cNvCxnSpPr>
          <p:nvPr/>
        </p:nvCxnSpPr>
        <p:spPr>
          <a:xfrm>
            <a:off x="4824028" y="4982463"/>
            <a:ext cx="2952328" cy="5189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6" idx="2"/>
            <a:endCxn id="9" idx="0"/>
          </p:cNvCxnSpPr>
          <p:nvPr/>
        </p:nvCxnSpPr>
        <p:spPr>
          <a:xfrm>
            <a:off x="4824028" y="4982463"/>
            <a:ext cx="0" cy="5189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71497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b="1" dirty="0"/>
              <a:t>Система конституционного права в зарубежных странах: конституционно-правовые нормы и </a:t>
            </a:r>
            <a:r>
              <a:rPr lang="ru-RU" sz="2600" b="1" dirty="0" smtClean="0"/>
              <a:t>институты</a:t>
            </a:r>
            <a:endParaRPr lang="ru-RU" sz="2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36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dirty="0"/>
              <a:t>Конституционно-правовые нормы – это общеобязательные правила поведения, регулирующие общественные отношения и обеспечиваемые государственным принуждением.</a:t>
            </a:r>
          </a:p>
          <a:p>
            <a:pPr marL="0" indent="36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dirty="0"/>
              <a:t>Конституционно-правовые нормы имеют как общие черты, свойственные всем правовым нормам, так и свои особенности. Прежде всего, их структура не соответствует классической триаде – гипотеза, диспозиция, санкция. Как правило, в нормах конституционного права отсутствует санкция.</a:t>
            </a:r>
          </a:p>
          <a:p>
            <a:pPr marL="0" indent="36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dirty="0"/>
              <a:t>В отличие от отраслей частного права, где используется, как правило, диспозитивный метод регулирования (сторонам предоставляется возможность выбора того или иного варианта поведения), в конституционном праве доминирует императивный (повелительный) метод. Большинство норм конституционного права, будучи тесно связанными с </a:t>
            </a:r>
            <a:r>
              <a:rPr lang="ru-RU" sz="3400" dirty="0" err="1"/>
              <a:t>властеотношениями</a:t>
            </a:r>
            <a:r>
              <a:rPr lang="ru-RU" sz="3400" dirty="0"/>
              <a:t>, имеют предписывающий, запрещающий, обязывающий характер. Реже используются нормы-дозволения (они применяются при регулировании основ правового статуса личности). В целом в конституционном праве доминируют отношения субординации (подчинения), отношения же координации (согласования) применяются реже:</a:t>
            </a:r>
            <a:r>
              <a:rPr lang="ru-RU" sz="3400" i="1" dirty="0"/>
              <a:t> «Президент Республики может, заслушав председателей палат, распустить обе палаты или одну из них» </a:t>
            </a:r>
            <a:r>
              <a:rPr lang="ru-RU" sz="3400" dirty="0"/>
              <a:t>(Конституция Италии).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7515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b="1" dirty="0"/>
              <a:t>Система конституционного права в зарубежных странах: конституционно-правовые нормы и </a:t>
            </a:r>
            <a:r>
              <a:rPr lang="ru-RU" sz="2600" b="1" dirty="0" smtClean="0"/>
              <a:t>институты</a:t>
            </a:r>
            <a:endParaRPr lang="ru-RU" sz="2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Классификация конституционно-правовых норм:</a:t>
            </a:r>
          </a:p>
          <a:p>
            <a:pPr marL="0" indent="0" algn="just">
              <a:buNone/>
            </a:pPr>
            <a:endParaRPr lang="ru-RU" sz="2000" dirty="0" smtClean="0"/>
          </a:p>
          <a:p>
            <a:pPr algn="just">
              <a:spcBef>
                <a:spcPts val="0"/>
              </a:spcBef>
            </a:pPr>
            <a:r>
              <a:rPr lang="ru-RU" sz="2000" dirty="0" smtClean="0"/>
              <a:t>по </a:t>
            </a:r>
            <a:r>
              <a:rPr lang="ru-RU" sz="2000" dirty="0"/>
              <a:t>юридической силе и степени значимости они подразделяются на нормы, содержащиеся в конституции, законах и подзаконных </a:t>
            </a:r>
            <a:r>
              <a:rPr lang="ru-RU" sz="2000" dirty="0" smtClean="0"/>
              <a:t>актах;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/>
              <a:t>по </a:t>
            </a:r>
            <a:r>
              <a:rPr lang="ru-RU" sz="2000" dirty="0"/>
              <a:t>способу воздействия на общественные отношения нормы конституционного права подразделяются на регулятивные и </a:t>
            </a:r>
            <a:r>
              <a:rPr lang="ru-RU" sz="2000" dirty="0" smtClean="0"/>
              <a:t>охранительные;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/>
              <a:t>по </a:t>
            </a:r>
            <a:r>
              <a:rPr lang="ru-RU" sz="2000" dirty="0"/>
              <a:t>характеру предписания, содержащегося в диспозиции – на </a:t>
            </a:r>
            <a:r>
              <a:rPr lang="ru-RU" sz="2000" dirty="0" err="1"/>
              <a:t>управомочивающие</a:t>
            </a:r>
            <a:r>
              <a:rPr lang="ru-RU" sz="2000" dirty="0"/>
              <a:t>, обязывающие и </a:t>
            </a:r>
            <a:r>
              <a:rPr lang="ru-RU" sz="2000" dirty="0" smtClean="0"/>
              <a:t>запрещающие;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/>
              <a:t>по </a:t>
            </a:r>
            <a:r>
              <a:rPr lang="ru-RU" sz="2000" dirty="0"/>
              <a:t>характеру регулируемых отношений – на материальные и </a:t>
            </a:r>
            <a:r>
              <a:rPr lang="ru-RU" sz="2000" dirty="0" smtClean="0"/>
              <a:t>процессуальные;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/>
              <a:t>по </a:t>
            </a:r>
            <a:r>
              <a:rPr lang="ru-RU" sz="2000" dirty="0"/>
              <a:t>действию во времени – постоянные и </a:t>
            </a:r>
            <a:r>
              <a:rPr lang="ru-RU" sz="2000" dirty="0" smtClean="0"/>
              <a:t>временные;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/>
              <a:t>по </a:t>
            </a:r>
            <a:r>
              <a:rPr lang="ru-RU" sz="2000" dirty="0"/>
              <a:t>способу изложения на прямы, отсылочные и бланкетные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71616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b="1" dirty="0"/>
              <a:t>Система конституционного права в зарубежных странах: конституционно-правовые нормы и </a:t>
            </a:r>
            <a:r>
              <a:rPr lang="ru-RU" sz="2600" b="1" dirty="0" smtClean="0"/>
              <a:t>институты</a:t>
            </a:r>
            <a:endParaRPr lang="ru-RU" sz="2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36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/>
              <a:t>Конституционно-правовой институт – это обособленный комплекс однородных норм, регулирующих смежные, однородные общественные отношения, являющиеся частью предмета конституционного </a:t>
            </a:r>
            <a:r>
              <a:rPr lang="ru-RU" dirty="0" smtClean="0"/>
              <a:t>права.</a:t>
            </a:r>
          </a:p>
          <a:p>
            <a:pPr marL="0" indent="36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Круг </a:t>
            </a:r>
            <a:r>
              <a:rPr lang="ru-RU" dirty="0"/>
              <a:t>конституционно-правовых институтов различается в различных странах. Различаются они также по объему и </a:t>
            </a:r>
            <a:r>
              <a:rPr lang="ru-RU" dirty="0" smtClean="0"/>
              <a:t>значимости.</a:t>
            </a:r>
          </a:p>
          <a:p>
            <a:pPr marL="0" indent="36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Вместе </a:t>
            </a:r>
            <a:r>
              <a:rPr lang="ru-RU" dirty="0"/>
              <a:t>с тем, можно выделить и общие институты, характерные для конституционного права всех стран: институт правового статуса личности, институт государственной власти, избирательное право, институт территориальной организации и </a:t>
            </a:r>
            <a:r>
              <a:rPr lang="ru-RU" dirty="0" smtClean="0"/>
              <a:t>др.</a:t>
            </a:r>
          </a:p>
          <a:p>
            <a:pPr marL="0" indent="36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Каждый </a:t>
            </a:r>
            <a:r>
              <a:rPr lang="ru-RU" dirty="0"/>
              <a:t>из них включает в себя ряд частных институтов. Например, институт правового статуса личности включает в себя институт гражданства, институт прав и свобод человека и гражданина, институт конституционных обязанностей, институт гарантий прав и свобод личности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1981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600" b="1" dirty="0"/>
              <a:t>Система конституционного права в зарубежных странах: конституционно-правовые нормы и </a:t>
            </a:r>
            <a:r>
              <a:rPr lang="ru-RU" sz="2600" b="1" dirty="0" smtClean="0"/>
              <a:t>институты</a:t>
            </a:r>
            <a:endParaRPr lang="ru-RU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993061"/>
            <a:ext cx="655272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Основные институты конституционного права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3425971"/>
            <a:ext cx="352839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Институт прав, свобод и обязанностей</a:t>
            </a:r>
            <a:endParaRPr lang="ru-RU" sz="1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4196528"/>
            <a:ext cx="352839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Институт главы государства</a:t>
            </a:r>
            <a:endParaRPr lang="ru-RU" sz="1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37965" y="4970572"/>
            <a:ext cx="352839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Институт исполнительной власти</a:t>
            </a:r>
            <a:endParaRPr lang="ru-RU" sz="1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42455" y="4970572"/>
            <a:ext cx="352839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Избирательное право</a:t>
            </a:r>
            <a:endParaRPr lang="ru-RU" sz="1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98331" y="3425971"/>
            <a:ext cx="352839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Институт конституционного строя</a:t>
            </a:r>
            <a:endParaRPr lang="ru-RU" sz="16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37965" y="4184849"/>
            <a:ext cx="352839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Парламентское право</a:t>
            </a:r>
            <a:endParaRPr lang="ru-RU" sz="1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059832" y="5949280"/>
            <a:ext cx="352839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Институт территориального устройства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172013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Вопрос</a:t>
            </a:r>
            <a:r>
              <a:rPr lang="ru-RU" b="1" dirty="0" smtClean="0"/>
              <a:t> </a:t>
            </a:r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3096"/>
          </a:xfrm>
        </p:spPr>
        <p:txBody>
          <a:bodyPr>
            <a:noAutofit/>
          </a:bodyPr>
          <a:lstStyle/>
          <a:p>
            <a:pPr marL="0" lvl="0" indent="36000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5400" b="1" dirty="0"/>
              <a:t>Источники конституционного права в зарубежных </a:t>
            </a:r>
            <a:r>
              <a:rPr lang="ru-RU" sz="5400" b="1" dirty="0" smtClean="0"/>
              <a:t>странах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2132201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лекции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lvl="0" indent="-514350">
              <a:lnSpc>
                <a:spcPct val="16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b="1" dirty="0"/>
              <a:t>Понятие, предмет и метод конституционного </a:t>
            </a:r>
            <a:r>
              <a:rPr lang="ru-RU" b="1" dirty="0" smtClean="0"/>
              <a:t>права в зарубежных странах</a:t>
            </a:r>
            <a:endParaRPr lang="ru-RU" dirty="0"/>
          </a:p>
          <a:p>
            <a:pPr marL="514350" lvl="0" indent="-514350">
              <a:lnSpc>
                <a:spcPct val="16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b="1" dirty="0"/>
              <a:t>Система конституционного права в зарубежных странах: конституционно-правовые нормы и </a:t>
            </a:r>
            <a:r>
              <a:rPr lang="ru-RU" b="1" dirty="0" smtClean="0"/>
              <a:t>институты</a:t>
            </a:r>
            <a:endParaRPr lang="ru-RU" dirty="0"/>
          </a:p>
          <a:p>
            <a:pPr marL="514350" lvl="0" indent="-514350">
              <a:lnSpc>
                <a:spcPct val="16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b="1" dirty="0"/>
              <a:t>Источники конституционного права в зарубежных </a:t>
            </a:r>
            <a:r>
              <a:rPr lang="ru-RU" b="1" dirty="0" smtClean="0"/>
              <a:t>странах</a:t>
            </a:r>
            <a:endParaRPr lang="ru-RU" dirty="0"/>
          </a:p>
          <a:p>
            <a:pPr marL="514350" lvl="0" indent="-514350">
              <a:lnSpc>
                <a:spcPct val="16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b="1" dirty="0"/>
              <a:t>Конституционно-правовые отношения и их </a:t>
            </a:r>
            <a:r>
              <a:rPr lang="ru-RU" b="1" dirty="0" smtClean="0"/>
              <a:t>субъекты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8870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600" dirty="0" smtClean="0"/>
              <a:t>Источники конституционного права</a:t>
            </a:r>
            <a:endParaRPr lang="ru-RU" sz="2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1484784"/>
            <a:ext cx="309634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Источники права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592" y="2636912"/>
            <a:ext cx="2088232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 материальном смысле (экономические условия жизни общества)</a:t>
            </a:r>
            <a:endParaRPr lang="ru-RU" sz="1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16862" y="4725334"/>
            <a:ext cx="2055538" cy="13679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 историческом смысле (памятники права)</a:t>
            </a:r>
            <a:endParaRPr lang="ru-RU" sz="1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91880" y="4797152"/>
            <a:ext cx="208823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 формально-юридическом смысле (внешняя форма выражения правовых норм)</a:t>
            </a:r>
            <a:endParaRPr lang="ru-RU" sz="1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99592" y="4725144"/>
            <a:ext cx="2016224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 политическом смысле (государственная власть как сила, творящая право)</a:t>
            </a:r>
            <a:endParaRPr lang="ru-RU" sz="16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84168" y="2636912"/>
            <a:ext cx="2088232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 идеологическом смысле (система взглядов, идей и представлений о праве)</a:t>
            </a:r>
            <a:endParaRPr lang="ru-RU" sz="1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91880" y="2636912"/>
            <a:ext cx="2088232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 идеальном смысле (общественное сознание)</a:t>
            </a:r>
            <a:endParaRPr lang="ru-RU" sz="1600" dirty="0"/>
          </a:p>
        </p:txBody>
      </p:sp>
      <p:cxnSp>
        <p:nvCxnSpPr>
          <p:cNvPr id="20" name="Соединительная линия уступом 19"/>
          <p:cNvCxnSpPr>
            <a:stCxn id="5" idx="1"/>
            <a:endCxn id="9" idx="1"/>
          </p:cNvCxnSpPr>
          <p:nvPr/>
        </p:nvCxnSpPr>
        <p:spPr>
          <a:xfrm rot="10800000" flipV="1">
            <a:off x="899592" y="1808820"/>
            <a:ext cx="2088232" cy="3600400"/>
          </a:xfrm>
          <a:prstGeom prst="bentConnector3">
            <a:avLst>
              <a:gd name="adj1" fmla="val 11094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1"/>
          <p:cNvCxnSpPr>
            <a:stCxn id="5" idx="1"/>
            <a:endCxn id="6" idx="0"/>
          </p:cNvCxnSpPr>
          <p:nvPr/>
        </p:nvCxnSpPr>
        <p:spPr>
          <a:xfrm rot="10800000" flipV="1">
            <a:off x="1943708" y="1808820"/>
            <a:ext cx="1044116" cy="82809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>
            <a:stCxn id="5" idx="3"/>
            <a:endCxn id="7" idx="3"/>
          </p:cNvCxnSpPr>
          <p:nvPr/>
        </p:nvCxnSpPr>
        <p:spPr>
          <a:xfrm>
            <a:off x="6084168" y="1808820"/>
            <a:ext cx="2088232" cy="3600495"/>
          </a:xfrm>
          <a:prstGeom prst="bentConnector3">
            <a:avLst>
              <a:gd name="adj1" fmla="val 11094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25"/>
          <p:cNvCxnSpPr>
            <a:stCxn id="5" idx="3"/>
            <a:endCxn id="10" idx="3"/>
          </p:cNvCxnSpPr>
          <p:nvPr/>
        </p:nvCxnSpPr>
        <p:spPr>
          <a:xfrm>
            <a:off x="6084168" y="1808820"/>
            <a:ext cx="2088232" cy="1584176"/>
          </a:xfrm>
          <a:prstGeom prst="bentConnector3">
            <a:avLst>
              <a:gd name="adj1" fmla="val 11094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Соединительная линия уступом 27"/>
          <p:cNvCxnSpPr>
            <a:stCxn id="5" idx="2"/>
            <a:endCxn id="8" idx="1"/>
          </p:cNvCxnSpPr>
          <p:nvPr/>
        </p:nvCxnSpPr>
        <p:spPr>
          <a:xfrm rot="5400000">
            <a:off x="2357754" y="3266982"/>
            <a:ext cx="3312368" cy="1044116"/>
          </a:xfrm>
          <a:prstGeom prst="bentConnector4">
            <a:avLst>
              <a:gd name="adj1" fmla="val 9415"/>
              <a:gd name="adj2" fmla="val 12189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Соединительная линия уступом 30"/>
          <p:cNvCxnSpPr>
            <a:stCxn id="5" idx="2"/>
            <a:endCxn id="11" idx="3"/>
          </p:cNvCxnSpPr>
          <p:nvPr/>
        </p:nvCxnSpPr>
        <p:spPr>
          <a:xfrm rot="16200000" flipH="1">
            <a:off x="4427984" y="2240868"/>
            <a:ext cx="1260140" cy="1044116"/>
          </a:xfrm>
          <a:prstGeom prst="bentConnector4">
            <a:avLst>
              <a:gd name="adj1" fmla="val 24583"/>
              <a:gd name="adj2" fmla="val 12223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716718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600" dirty="0" smtClean="0"/>
              <a:t>Источники конституционного права</a:t>
            </a:r>
            <a:endParaRPr lang="ru-RU" sz="2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5"/>
          </a:xfrm>
        </p:spPr>
        <p:txBody>
          <a:bodyPr>
            <a:normAutofit fontScale="62500" lnSpcReduction="20000"/>
          </a:bodyPr>
          <a:lstStyle/>
          <a:p>
            <a:pPr marL="0" indent="360000" algn="just">
              <a:buNone/>
            </a:pPr>
            <a:r>
              <a:rPr lang="ru-RU" dirty="0"/>
              <a:t>Под источниками конституционного права понимаются способы выражения или закрепления правил поведения, посредством которых они приобретают обязательный характер. Источники конституционного права – это внешние формы выражения конституционно-правовых норм.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3068960"/>
            <a:ext cx="424847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/>
              <a:t>Источники конституционного права</a:t>
            </a:r>
            <a:endParaRPr lang="ru-RU" sz="2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63588" y="4269130"/>
            <a:ext cx="3384376" cy="13201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Статутные</a:t>
            </a:r>
          </a:p>
          <a:p>
            <a:pPr algn="ctr"/>
            <a:r>
              <a:rPr lang="ru-RU" sz="1600" dirty="0" smtClean="0"/>
              <a:t>(результат непосредственной нормотворческой деятельности государства)</a:t>
            </a:r>
            <a:endParaRPr lang="ru-RU" sz="1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12060" y="4269131"/>
            <a:ext cx="3384376" cy="13201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/>
              <a:t>Нестатутные</a:t>
            </a:r>
            <a:endParaRPr lang="ru-RU" sz="1600" dirty="0" smtClean="0"/>
          </a:p>
          <a:p>
            <a:pPr algn="ctr"/>
            <a:r>
              <a:rPr lang="ru-RU" sz="1600" dirty="0" smtClean="0"/>
              <a:t>(нормы, которые складываются без участия государства, но ими признаются)</a:t>
            </a:r>
            <a:endParaRPr lang="ru-RU" sz="1600" dirty="0"/>
          </a:p>
        </p:txBody>
      </p:sp>
      <p:cxnSp>
        <p:nvCxnSpPr>
          <p:cNvPr id="8" name="Прямая со стрелкой 7"/>
          <p:cNvCxnSpPr>
            <a:stCxn id="4" idx="2"/>
            <a:endCxn id="6" idx="0"/>
          </p:cNvCxnSpPr>
          <p:nvPr/>
        </p:nvCxnSpPr>
        <p:spPr>
          <a:xfrm>
            <a:off x="4680012" y="3789040"/>
            <a:ext cx="2124236" cy="4800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2"/>
            <a:endCxn id="5" idx="0"/>
          </p:cNvCxnSpPr>
          <p:nvPr/>
        </p:nvCxnSpPr>
        <p:spPr>
          <a:xfrm flipH="1">
            <a:off x="2555776" y="3789040"/>
            <a:ext cx="2124236" cy="480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403952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600" dirty="0" smtClean="0"/>
              <a:t>Источники конституционного права</a:t>
            </a:r>
            <a:endParaRPr lang="ru-RU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97504" y="1052736"/>
            <a:ext cx="446449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Виды источников конституционного права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68982" y="2205180"/>
            <a:ext cx="216024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Нормативно-правовой акт</a:t>
            </a:r>
            <a:endParaRPr lang="ru-RU" sz="1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68144" y="2205180"/>
            <a:ext cx="216024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Конституционный обычай</a:t>
            </a:r>
            <a:endParaRPr lang="ru-RU" sz="1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49632" y="2205180"/>
            <a:ext cx="216024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Правовой прецедент</a:t>
            </a:r>
            <a:endParaRPr lang="ru-RU" sz="16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0182" y="3651336"/>
            <a:ext cx="216024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Доктрина</a:t>
            </a:r>
            <a:endParaRPr lang="ru-RU" sz="1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940152" y="3645024"/>
            <a:ext cx="216024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Религиозные тексты</a:t>
            </a:r>
            <a:endParaRPr lang="ru-RU" sz="16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49632" y="3651336"/>
            <a:ext cx="216024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Нормы международного права</a:t>
            </a:r>
            <a:endParaRPr lang="ru-RU" sz="1600" dirty="0"/>
          </a:p>
        </p:txBody>
      </p:sp>
      <p:cxnSp>
        <p:nvCxnSpPr>
          <p:cNvPr id="14" name="Прямая со стрелкой 13"/>
          <p:cNvCxnSpPr>
            <a:stCxn id="4" idx="2"/>
            <a:endCxn id="6" idx="0"/>
          </p:cNvCxnSpPr>
          <p:nvPr/>
        </p:nvCxnSpPr>
        <p:spPr>
          <a:xfrm>
            <a:off x="4629752" y="1628800"/>
            <a:ext cx="2318512" cy="576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2"/>
            <a:endCxn id="7" idx="0"/>
          </p:cNvCxnSpPr>
          <p:nvPr/>
        </p:nvCxnSpPr>
        <p:spPr>
          <a:xfrm>
            <a:off x="4629752" y="1628800"/>
            <a:ext cx="0" cy="576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2"/>
            <a:endCxn id="5" idx="0"/>
          </p:cNvCxnSpPr>
          <p:nvPr/>
        </p:nvCxnSpPr>
        <p:spPr>
          <a:xfrm flipH="1">
            <a:off x="2349102" y="1628800"/>
            <a:ext cx="2280650" cy="576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оединительная линия уступом 22"/>
          <p:cNvCxnSpPr>
            <a:stCxn id="4" idx="3"/>
            <a:endCxn id="11" idx="3"/>
          </p:cNvCxnSpPr>
          <p:nvPr/>
        </p:nvCxnSpPr>
        <p:spPr>
          <a:xfrm>
            <a:off x="6862000" y="1340768"/>
            <a:ext cx="1238392" cy="2736304"/>
          </a:xfrm>
          <a:prstGeom prst="bentConnector3">
            <a:avLst>
              <a:gd name="adj1" fmla="val 11845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оединительная линия уступом 26"/>
          <p:cNvCxnSpPr>
            <a:endCxn id="10" idx="1"/>
          </p:cNvCxnSpPr>
          <p:nvPr/>
        </p:nvCxnSpPr>
        <p:spPr>
          <a:xfrm rot="5400000">
            <a:off x="418934" y="2172016"/>
            <a:ext cx="2742616" cy="1080120"/>
          </a:xfrm>
          <a:prstGeom prst="bentConnector4">
            <a:avLst>
              <a:gd name="adj1" fmla="val -693"/>
              <a:gd name="adj2" fmla="val 12116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Соединительная линия уступом 41"/>
          <p:cNvCxnSpPr>
            <a:stCxn id="4" idx="3"/>
            <a:endCxn id="12" idx="0"/>
          </p:cNvCxnSpPr>
          <p:nvPr/>
        </p:nvCxnSpPr>
        <p:spPr>
          <a:xfrm flipH="1">
            <a:off x="4629752" y="1340768"/>
            <a:ext cx="2232248" cy="2310568"/>
          </a:xfrm>
          <a:prstGeom prst="bentConnector4">
            <a:avLst>
              <a:gd name="adj1" fmla="val -65865"/>
              <a:gd name="adj2" fmla="val 8914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Скругленный прямоугольник 44"/>
          <p:cNvSpPr/>
          <p:nvPr/>
        </p:nvSpPr>
        <p:spPr>
          <a:xfrm>
            <a:off x="1231382" y="5152383"/>
            <a:ext cx="217904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Законы</a:t>
            </a:r>
            <a:endParaRPr lang="ru-RU" sz="16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5987465" y="5152383"/>
            <a:ext cx="217904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Акты органов исполнительной власти</a:t>
            </a:r>
            <a:endParaRPr lang="ru-RU" sz="1600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3609968" y="5152383"/>
            <a:ext cx="217904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Акты главы государства</a:t>
            </a:r>
            <a:endParaRPr lang="ru-RU" sz="1600" dirty="0"/>
          </a:p>
        </p:txBody>
      </p:sp>
      <p:cxnSp>
        <p:nvCxnSpPr>
          <p:cNvPr id="15" name="Соединительная линия уступом 14"/>
          <p:cNvCxnSpPr>
            <a:stCxn id="5" idx="1"/>
            <a:endCxn id="45" idx="1"/>
          </p:cNvCxnSpPr>
          <p:nvPr/>
        </p:nvCxnSpPr>
        <p:spPr>
          <a:xfrm rot="10800000" flipV="1">
            <a:off x="1231382" y="2637227"/>
            <a:ext cx="37600" cy="2839191"/>
          </a:xfrm>
          <a:prstGeom prst="bentConnector3">
            <a:avLst>
              <a:gd name="adj1" fmla="val 63118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оединительная линия уступом 19"/>
          <p:cNvCxnSpPr>
            <a:stCxn id="5" idx="1"/>
            <a:endCxn id="47" idx="2"/>
          </p:cNvCxnSpPr>
          <p:nvPr/>
        </p:nvCxnSpPr>
        <p:spPr>
          <a:xfrm rot="10800000" flipH="1" flipV="1">
            <a:off x="1268982" y="2637227"/>
            <a:ext cx="3430506" cy="3163227"/>
          </a:xfrm>
          <a:prstGeom prst="bentConnector4">
            <a:avLst>
              <a:gd name="adj1" fmla="val -6664"/>
              <a:gd name="adj2" fmla="val 10722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1"/>
          <p:cNvCxnSpPr>
            <a:stCxn id="5" idx="1"/>
            <a:endCxn id="46" idx="2"/>
          </p:cNvCxnSpPr>
          <p:nvPr/>
        </p:nvCxnSpPr>
        <p:spPr>
          <a:xfrm rot="10800000" flipH="1" flipV="1">
            <a:off x="1268981" y="2637227"/>
            <a:ext cx="5808003" cy="3163227"/>
          </a:xfrm>
          <a:prstGeom prst="bentConnector4">
            <a:avLst>
              <a:gd name="adj1" fmla="val -3936"/>
              <a:gd name="adj2" fmla="val 10722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066172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600" dirty="0" smtClean="0"/>
              <a:t>Источники конституционного права</a:t>
            </a:r>
            <a:endParaRPr lang="ru-RU" sz="2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Autofit/>
          </a:bodyPr>
          <a:lstStyle/>
          <a:p>
            <a:pPr marL="0" indent="360000" algn="just">
              <a:spcBef>
                <a:spcPts val="0"/>
              </a:spcBef>
              <a:buNone/>
            </a:pPr>
            <a:r>
              <a:rPr lang="ru-RU" sz="1700" dirty="0"/>
              <a:t>Закон – это изданный в установленном порядке нормативно-правовой акт верховной государственной власти, который содержит правовые нормы, регулирующие наиболее важные общественные отношения, и обладает высшей юридической силой. В зависимости от юридической силы и своего предназначения выделяют следующие виды законов: конституции, конституционные, органические и обыкновенные законы.</a:t>
            </a:r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1700" dirty="0"/>
              <a:t>Конституция представляет собой особый закон, обладающий высшей юридической силой и являющийся основой всей правовой системы.</a:t>
            </a:r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1700" dirty="0"/>
              <a:t>Конституционный закон – это такой закон, который принимается практически в таком же порядке, что и конституция, и вносит изменение в сам текст конституции. Это закон о поправке к конституции.</a:t>
            </a:r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1700" dirty="0"/>
              <a:t>Органический закон – это закон, принятие которого предусмотрено непосредственно в конституции. Такой закон органически связан с конституцией, развивает, детализирует ее положения. Органическими законами в зарубежных странах регулируется, как правило, статус органов государства.</a:t>
            </a:r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1700" dirty="0"/>
              <a:t>Обыкновенные (текущие) законы – это законы, регулирующие отношения, составляющие предмет конституционного права, принимаемые по отдельным вопросам конституционного характера. Данные законы принимаются в порядке обыкновенной парламентской процедуры простым большинством.</a:t>
            </a:r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1700" dirty="0"/>
              <a:t>Следующей разновидностью нормативных актов источников конституционного права являются акты главы государства и органов исполнительной власти.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30566527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/>
              <a:t>Конституционно-правовые отношения в зарубежных странах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29743906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 smtClean="0"/>
              <a:t>Конституционно-правовые отношения</a:t>
            </a:r>
            <a:br>
              <a:rPr lang="ru-RU" sz="2600" dirty="0" smtClean="0"/>
            </a:br>
            <a:r>
              <a:rPr lang="ru-RU" sz="2600" dirty="0" smtClean="0"/>
              <a:t>в зарубежных странах</a:t>
            </a:r>
            <a:endParaRPr lang="ru-RU" sz="2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>
            <a:normAutofit fontScale="62500" lnSpcReduction="20000"/>
          </a:bodyPr>
          <a:lstStyle/>
          <a:p>
            <a:pPr marL="0" indent="36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/>
              <a:t>Одним из видов правоотношений в том или ином государстве являются конституционно-правовые отношения, под которыми понимаются общественные отношения, урегулированные нормами конституционного права или возникающие на их основе, общественные связи между субъектами конституционного права.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3501008"/>
            <a:ext cx="30963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Структура правоотношения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437112"/>
            <a:ext cx="194421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Субъекты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68144" y="4437112"/>
            <a:ext cx="194421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Объект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4704801"/>
            <a:ext cx="194421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868144" y="5575488"/>
            <a:ext cx="194421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Юридическая обязанность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7584" y="5575488"/>
            <a:ext cx="194421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Субъективное право</a:t>
            </a:r>
            <a:endParaRPr lang="ru-RU" dirty="0"/>
          </a:p>
        </p:txBody>
      </p:sp>
      <p:cxnSp>
        <p:nvCxnSpPr>
          <p:cNvPr id="11" name="Прямая со стрелкой 10"/>
          <p:cNvCxnSpPr>
            <a:stCxn id="4" idx="2"/>
            <a:endCxn id="5" idx="0"/>
          </p:cNvCxnSpPr>
          <p:nvPr/>
        </p:nvCxnSpPr>
        <p:spPr>
          <a:xfrm flipH="1">
            <a:off x="1799692" y="4077072"/>
            <a:ext cx="25202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2"/>
            <a:endCxn id="6" idx="0"/>
          </p:cNvCxnSpPr>
          <p:nvPr/>
        </p:nvCxnSpPr>
        <p:spPr>
          <a:xfrm>
            <a:off x="4319972" y="4077072"/>
            <a:ext cx="25202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2"/>
            <a:endCxn id="7" idx="0"/>
          </p:cNvCxnSpPr>
          <p:nvPr/>
        </p:nvCxnSpPr>
        <p:spPr>
          <a:xfrm>
            <a:off x="4319972" y="4077072"/>
            <a:ext cx="0" cy="6277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7" idx="2"/>
            <a:endCxn id="9" idx="3"/>
          </p:cNvCxnSpPr>
          <p:nvPr/>
        </p:nvCxnSpPr>
        <p:spPr>
          <a:xfrm flipH="1">
            <a:off x="2771800" y="5280865"/>
            <a:ext cx="1548172" cy="5826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7" idx="2"/>
            <a:endCxn id="8" idx="1"/>
          </p:cNvCxnSpPr>
          <p:nvPr/>
        </p:nvCxnSpPr>
        <p:spPr>
          <a:xfrm>
            <a:off x="4319972" y="5280865"/>
            <a:ext cx="1548172" cy="5826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363945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/>
              <a:t>Конституционно-правовые отношения</a:t>
            </a:r>
            <a:br>
              <a:rPr lang="ru-RU" sz="2600" dirty="0"/>
            </a:br>
            <a:r>
              <a:rPr lang="ru-RU" sz="2600" dirty="0"/>
              <a:t>в зарубежных странах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Особенность конституционно-правовых отношений проявляется в следующем: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конституционно-правовые отношения имеют особе содержание. Они возникают в особой сфере отношений, составляющих предмет конституционного права;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им свойственен особый субъектный состав.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92080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/>
              <a:t>Конституционно-правовые отношения</a:t>
            </a:r>
            <a:br>
              <a:rPr lang="ru-RU" sz="2600" dirty="0"/>
            </a:br>
            <a:r>
              <a:rPr lang="ru-RU" sz="2600" dirty="0"/>
              <a:t>в зарубежных странах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36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/>
              <a:t>Субъектами конституционного права являются: государство, его органы, сообщества, союзы, физические лица, политические партии, общественные объединения. Все они участвуют в конституционных отношениях и обладают правами, обязанностями и несут ответственность и имеют равный правовой статус. Вместе с тем, некоторые субъекты имеют специальный статус, например, избиратель, судья, депутат и т.д.</a:t>
            </a:r>
          </a:p>
          <a:p>
            <a:pPr marL="0" indent="36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/>
              <a:t>Для участия в конституционно-правовых отношениях субъекты должны обладать правоспособностью, т.е. способностью имеет субъективные права и юридические обязанности. Правоспособность субъектов в зависимости от статуса подразделяется на общую и специальную. Общая правоспособность распространяется на всех субъектов конституционно-правовых отношений и означает способность субъектов иметь права и нести обязанности. Например, общей правоспособностью обладает каждый человек. Специальная правоспособность – это способность, которая принадлежит лишь отдельным категориям субъектов (например, депутаты парламента).</a:t>
            </a:r>
          </a:p>
        </p:txBody>
      </p:sp>
    </p:spTree>
    <p:extLst>
      <p:ext uri="{BB962C8B-B14F-4D97-AF65-F5344CB8AC3E}">
        <p14:creationId xmlns:p14="http://schemas.microsoft.com/office/powerpoint/2010/main" xmlns="" val="1685854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/>
              <a:t>Конституционно-правовые отношения</a:t>
            </a:r>
            <a:br>
              <a:rPr lang="ru-RU" sz="2600" dirty="0"/>
            </a:br>
            <a:r>
              <a:rPr lang="ru-RU" sz="2600" dirty="0"/>
              <a:t>в зарубежных странах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/>
              <a:t>Содержание конституционно-правовых отношений включает два аспекта: фактический и юридический. </a:t>
            </a:r>
            <a:endParaRPr lang="ru-RU" dirty="0" smtClean="0"/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Фактическое </a:t>
            </a:r>
            <a:r>
              <a:rPr lang="ru-RU" dirty="0"/>
              <a:t>содержание конституционно-правовых отношений составляет реальное поведение </a:t>
            </a:r>
            <a:r>
              <a:rPr lang="ru-RU" dirty="0" smtClean="0"/>
              <a:t>субъектов.</a:t>
            </a: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Юридическое содержание – их субъективные </a:t>
            </a:r>
            <a:r>
              <a:rPr lang="ru-RU" dirty="0"/>
              <a:t>права и юридические </a:t>
            </a:r>
            <a:r>
              <a:rPr lang="ru-RU" dirty="0" smtClean="0"/>
              <a:t>обязанности.</a:t>
            </a: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В </a:t>
            </a:r>
            <a:r>
              <a:rPr lang="ru-RU" dirty="0"/>
              <a:t>конституционно-правовых отношениях имеются </a:t>
            </a:r>
            <a:r>
              <a:rPr lang="ru-RU" dirty="0" err="1"/>
              <a:t>управомоченная</a:t>
            </a:r>
            <a:r>
              <a:rPr lang="ru-RU" dirty="0"/>
              <a:t> и обязанная </a:t>
            </a:r>
            <a:r>
              <a:rPr lang="ru-RU" dirty="0" smtClean="0"/>
              <a:t>стороны. Права </a:t>
            </a:r>
            <a:r>
              <a:rPr lang="ru-RU" dirty="0"/>
              <a:t>и обязанности распределяются, как правило, неравномерно, т.к. в конституционном праве доминирует императивный метод, не предполагающий равенства сторон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912292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/>
              <a:t>Конституционно-правовые отношения</a:t>
            </a:r>
            <a:br>
              <a:rPr lang="ru-RU" sz="2600" dirty="0"/>
            </a:br>
            <a:r>
              <a:rPr lang="ru-RU" sz="2600" dirty="0"/>
              <a:t>в зарубежных странах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360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/>
              <a:t>Объектом конституционно-правовых отношений выступает фактическое поведение его участников, в которых реализуются субъективные права и исполняются юридические обязанности. Вместе с тем, в юридической науке существует точка зрения, согласно которой объектами конституционно-правовых отношений являются те блага, ради которых субъекты вступают в эти отношения, достоинство личности, членство в общественном объединении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8421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b="1" dirty="0" smtClean="0"/>
          </a:p>
          <a:p>
            <a:pPr marL="0" indent="0" algn="ctr">
              <a:buNone/>
            </a:pPr>
            <a:r>
              <a:rPr lang="ru-RU" sz="5400" b="1" dirty="0" smtClean="0"/>
              <a:t>Понятие</a:t>
            </a:r>
            <a:r>
              <a:rPr lang="ru-RU" sz="5400" b="1" dirty="0"/>
              <a:t>, предмет и </a:t>
            </a:r>
            <a:r>
              <a:rPr lang="ru-RU" sz="5400" b="1" dirty="0" smtClean="0"/>
              <a:t>метод</a:t>
            </a:r>
          </a:p>
          <a:p>
            <a:pPr marL="0" indent="0" algn="ctr">
              <a:buNone/>
            </a:pPr>
            <a:r>
              <a:rPr lang="ru-RU" sz="5400" b="1" dirty="0" smtClean="0"/>
              <a:t>конституционного права в зарубежных странах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19534464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0000" dirty="0" smtClean="0"/>
              <a:t>Спасибо за внимание!</a:t>
            </a:r>
            <a:endParaRPr lang="ru-RU" sz="10000" dirty="0"/>
          </a:p>
        </p:txBody>
      </p:sp>
    </p:spTree>
    <p:extLst>
      <p:ext uri="{BB962C8B-B14F-4D97-AF65-F5344CB8AC3E}">
        <p14:creationId xmlns:p14="http://schemas.microsoft.com/office/powerpoint/2010/main" xmlns="" val="1091370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Понятие, предмет и метод конституционного права в зарубежных странах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3278" y="1700808"/>
            <a:ext cx="6053057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/>
              <a:t>Наука</a:t>
            </a:r>
            <a:r>
              <a:rPr lang="ru-RU" sz="1600" dirty="0" smtClean="0"/>
              <a:t> – сфера человеческой деятельности, функцией которой является выработка и теоретическая систематизация объективных знаний о действительности; одна из форм общественного сознания.</a:t>
            </a:r>
            <a:endParaRPr lang="ru-RU" sz="16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9361" y="3933056"/>
            <a:ext cx="201622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Естественные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88224" y="3933056"/>
            <a:ext cx="201622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Технические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61695" y="3933056"/>
            <a:ext cx="201622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Социально-гуманитарные</a:t>
            </a:r>
            <a:endParaRPr lang="ru-RU" dirty="0"/>
          </a:p>
        </p:txBody>
      </p:sp>
      <p:cxnSp>
        <p:nvCxnSpPr>
          <p:cNvPr id="9" name="Прямая со стрелкой 8"/>
          <p:cNvCxnSpPr>
            <a:stCxn id="4" idx="2"/>
            <a:endCxn id="7" idx="0"/>
          </p:cNvCxnSpPr>
          <p:nvPr/>
        </p:nvCxnSpPr>
        <p:spPr>
          <a:xfrm>
            <a:off x="4569807" y="2924944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2"/>
            <a:endCxn id="6" idx="0"/>
          </p:cNvCxnSpPr>
          <p:nvPr/>
        </p:nvCxnSpPr>
        <p:spPr>
          <a:xfrm>
            <a:off x="4569807" y="2924944"/>
            <a:ext cx="3026529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2"/>
            <a:endCxn id="5" idx="0"/>
          </p:cNvCxnSpPr>
          <p:nvPr/>
        </p:nvCxnSpPr>
        <p:spPr>
          <a:xfrm flipH="1">
            <a:off x="1567473" y="2924944"/>
            <a:ext cx="300233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9744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b="1" dirty="0" smtClean="0"/>
              <a:t>Понятие, предмет и метод конституционного права в зарубежных странах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7"/>
          </a:xfrm>
        </p:spPr>
        <p:txBody>
          <a:bodyPr/>
          <a:lstStyle/>
          <a:p>
            <a:pPr marL="0" indent="360000" algn="just">
              <a:spcBef>
                <a:spcPts val="0"/>
              </a:spcBef>
              <a:buNone/>
            </a:pPr>
            <a:r>
              <a:rPr lang="ru-RU" sz="2000" dirty="0" smtClean="0"/>
              <a:t>Юридическая наука - </a:t>
            </a:r>
            <a:r>
              <a:rPr lang="ru-RU" sz="2000" dirty="0"/>
              <a:t>с</a:t>
            </a:r>
            <a:r>
              <a:rPr lang="ru-RU" altLang="ru-RU" sz="2000" dirty="0" smtClean="0"/>
              <a:t>истема объективных достоверных знаний о процессах и закономерностях возникновения, развития и функционирования государства и права.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2911" y="2924944"/>
            <a:ext cx="432048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Юридические науки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06110" y="4119777"/>
            <a:ext cx="194421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И</a:t>
            </a:r>
            <a:r>
              <a:rPr lang="ru-RU" sz="1600" dirty="0" smtClean="0"/>
              <a:t>сторико-теоретические</a:t>
            </a:r>
            <a:endParaRPr lang="ru-RU" sz="1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82911" y="5373216"/>
            <a:ext cx="194421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Международно-правовые</a:t>
            </a:r>
            <a:endParaRPr lang="ru-RU" sz="1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31283" y="4114249"/>
            <a:ext cx="194421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Отраслевые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59175" y="5373216"/>
            <a:ext cx="194421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Прикладные</a:t>
            </a:r>
            <a:endParaRPr lang="ru-RU" sz="1600" dirty="0"/>
          </a:p>
        </p:txBody>
      </p:sp>
      <p:cxnSp>
        <p:nvCxnSpPr>
          <p:cNvPr id="10" name="Прямая со стрелкой 9"/>
          <p:cNvCxnSpPr>
            <a:stCxn id="4" idx="2"/>
            <a:endCxn id="5" idx="0"/>
          </p:cNvCxnSpPr>
          <p:nvPr/>
        </p:nvCxnSpPr>
        <p:spPr>
          <a:xfrm flipH="1">
            <a:off x="2578218" y="3356992"/>
            <a:ext cx="2064933" cy="762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2"/>
            <a:endCxn id="7" idx="0"/>
          </p:cNvCxnSpPr>
          <p:nvPr/>
        </p:nvCxnSpPr>
        <p:spPr>
          <a:xfrm>
            <a:off x="4643151" y="3356992"/>
            <a:ext cx="2160240" cy="7572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  <a:endCxn id="6" idx="0"/>
          </p:cNvCxnSpPr>
          <p:nvPr/>
        </p:nvCxnSpPr>
        <p:spPr>
          <a:xfrm flipH="1">
            <a:off x="3455019" y="3356992"/>
            <a:ext cx="1188132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4" idx="2"/>
            <a:endCxn id="8" idx="0"/>
          </p:cNvCxnSpPr>
          <p:nvPr/>
        </p:nvCxnSpPr>
        <p:spPr>
          <a:xfrm>
            <a:off x="4643151" y="3356992"/>
            <a:ext cx="1188132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0166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Понятие, предмет и метод конституционного права в зарубежных странах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644824"/>
            <a:ext cx="288032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Конституционное право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23728" y="2984376"/>
            <a:ext cx="6551891" cy="6606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90000"/>
              </a:lnSpc>
            </a:pPr>
            <a:r>
              <a:rPr lang="ru-RU" altLang="ru-RU" dirty="0"/>
              <a:t>Отрасль права – система правовых норм, регулирующих определенную сферу общественных отношений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23748" y="5085184"/>
            <a:ext cx="6551891" cy="13642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90000"/>
              </a:lnSpc>
            </a:pPr>
            <a:r>
              <a:rPr lang="ru-RU" altLang="ru-RU" dirty="0"/>
              <a:t>Учебная дисциплина </a:t>
            </a:r>
            <a:r>
              <a:rPr lang="ru-RU" altLang="ru-RU" dirty="0" smtClean="0"/>
              <a:t>– </a:t>
            </a:r>
            <a:r>
              <a:rPr lang="ru-RU" dirty="0" smtClean="0"/>
              <a:t>педагогически адаптированная система понятий о явлениях, закономерности, теории, методы любой области деятельности с определением нужного уровня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у студентов, определенной совокупности умений и навыков</a:t>
            </a:r>
            <a:endParaRPr lang="ru-RU" alt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23748" y="3983818"/>
            <a:ext cx="6551891" cy="9078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altLang="ru-RU" dirty="0"/>
              <a:t>Наука – совокупность теорий, учений, взглядов, гипотез по вопросам конституционного права, изложенных в книгах, статьях, научных докладах</a:t>
            </a:r>
            <a:endParaRPr lang="ru-RU" dirty="0"/>
          </a:p>
        </p:txBody>
      </p:sp>
      <p:cxnSp>
        <p:nvCxnSpPr>
          <p:cNvPr id="10" name="Соединительная линия уступом 9"/>
          <p:cNvCxnSpPr>
            <a:stCxn id="5" idx="2"/>
            <a:endCxn id="6" idx="1"/>
          </p:cNvCxnSpPr>
          <p:nvPr/>
        </p:nvCxnSpPr>
        <p:spPr>
          <a:xfrm rot="16200000" flipH="1">
            <a:off x="1612826" y="2803798"/>
            <a:ext cx="733772" cy="28803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оединительная линия уступом 11"/>
          <p:cNvCxnSpPr>
            <a:stCxn id="5" idx="2"/>
            <a:endCxn id="8" idx="1"/>
          </p:cNvCxnSpPr>
          <p:nvPr/>
        </p:nvCxnSpPr>
        <p:spPr>
          <a:xfrm rot="16200000" flipH="1">
            <a:off x="1051306" y="3365318"/>
            <a:ext cx="1856832" cy="2880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оединительная линия уступом 13"/>
          <p:cNvCxnSpPr>
            <a:stCxn id="5" idx="2"/>
            <a:endCxn id="7" idx="1"/>
          </p:cNvCxnSpPr>
          <p:nvPr/>
        </p:nvCxnSpPr>
        <p:spPr>
          <a:xfrm rot="16200000" flipH="1">
            <a:off x="386523" y="4030101"/>
            <a:ext cx="3186399" cy="2880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916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Понятие, предмет и метод конституционного права в зарубежных странах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360000" algn="just">
              <a:spcBef>
                <a:spcPts val="0"/>
              </a:spcBef>
              <a:buNone/>
            </a:pPr>
            <a:r>
              <a:rPr lang="ru-RU" sz="2400" dirty="0"/>
              <a:t>Понятие «конституционное право зарубежных стран» не означает особую отрасль права – такой отрасли нет. Существует конституционное право определенной страны. Следовательно, при употреблении термина «конституционное право зарубежных стран» речь идет </a:t>
            </a:r>
            <a:r>
              <a:rPr lang="ru-RU" sz="2400" dirty="0" smtClean="0"/>
              <a:t>о науке </a:t>
            </a:r>
            <a:r>
              <a:rPr lang="ru-RU" sz="2400" dirty="0"/>
              <a:t>конституционного </a:t>
            </a:r>
            <a:r>
              <a:rPr lang="ru-RU" sz="2400" dirty="0" smtClean="0"/>
              <a:t>права, </a:t>
            </a:r>
            <a:r>
              <a:rPr lang="ru-RU" sz="2400" dirty="0"/>
              <a:t>а также об учебной дисциплине.</a:t>
            </a:r>
            <a:endParaRPr lang="ru-RU" sz="2400" dirty="0" smtClean="0"/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2400" dirty="0" smtClean="0"/>
              <a:t>Конституционное право зарубежных стран - о</a:t>
            </a:r>
            <a:r>
              <a:rPr lang="ru-RU" altLang="ru-RU" sz="2400" dirty="0" smtClean="0"/>
              <a:t>трасль юридической науки, предметом которой является комплексное и сравнительное изучение конституционного права различных государств.</a:t>
            </a:r>
          </a:p>
        </p:txBody>
      </p:sp>
    </p:spTree>
    <p:extLst>
      <p:ext uri="{BB962C8B-B14F-4D97-AF65-F5344CB8AC3E}">
        <p14:creationId xmlns:p14="http://schemas.microsoft.com/office/powerpoint/2010/main" xmlns="" val="79048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Понятие, предмет и метод конституционного права в зарубежных </a:t>
            </a:r>
            <a:r>
              <a:rPr lang="ru-RU" sz="2800" b="1" dirty="0" smtClean="0"/>
              <a:t>странах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360000" algn="just">
              <a:spcBef>
                <a:spcPts val="0"/>
              </a:spcBef>
              <a:buNone/>
            </a:pPr>
            <a:r>
              <a:rPr lang="ru-RU" sz="1600" b="1" dirty="0"/>
              <a:t>Конституционное право </a:t>
            </a:r>
            <a:r>
              <a:rPr lang="ru-RU" sz="1600" dirty="0"/>
              <a:t>– ведущая отрасль </a:t>
            </a:r>
            <a:r>
              <a:rPr lang="ru-RU" sz="1600" dirty="0" smtClean="0"/>
              <a:t>права, </a:t>
            </a:r>
            <a:r>
              <a:rPr lang="ru-RU" sz="1600" dirty="0"/>
              <a:t>представляющая собой систему правовых норм, регулирующих общественные отношения, которые определяют организационное и функциональное единство общества: основы конституционного </a:t>
            </a:r>
            <a:r>
              <a:rPr lang="ru-RU" sz="1600" dirty="0" smtClean="0"/>
              <a:t>строя, </a:t>
            </a:r>
            <a:r>
              <a:rPr lang="ru-RU" sz="1600" dirty="0"/>
              <a:t>основы правового статуса человека и гражданина, федеративное устройство, систему государственной власти и систему местного самоуправления.</a:t>
            </a:r>
            <a:endParaRPr lang="ru-RU" sz="1600" dirty="0" smtClean="0"/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1600" dirty="0" smtClean="0"/>
              <a:t>Свое </a:t>
            </a:r>
            <a:r>
              <a:rPr lang="ru-RU" sz="1600" dirty="0"/>
              <a:t>название конституционное право получило от особого нормативного акта – конституции, которую официально (Германия) или неофициально (Болгария) обычно называют основным законом.</a:t>
            </a:r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1600" dirty="0"/>
              <a:t>Однако конституционное право нельзя сводить только к нормам, зафиксированным в конституции. Оно включает правовые нормы, содержащиеся и в иных нормативных актах.</a:t>
            </a:r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1600" dirty="0"/>
              <a:t>Конституционное право как самостоятельная и автономная отрасль национального права начала формироваться на рубеже </a:t>
            </a:r>
            <a:r>
              <a:rPr lang="en-US" sz="1600" dirty="0"/>
              <a:t>XVIII </a:t>
            </a:r>
            <a:r>
              <a:rPr lang="ru-RU" sz="1600" dirty="0"/>
              <a:t>– </a:t>
            </a:r>
            <a:r>
              <a:rPr lang="en-US" sz="1600" dirty="0"/>
              <a:t>XIX</a:t>
            </a:r>
            <a:r>
              <a:rPr lang="ru-RU" sz="1600" dirty="0"/>
              <a:t> вв., в эпоху буржуазных </a:t>
            </a:r>
            <a:r>
              <a:rPr lang="ru-RU" sz="1600" dirty="0" smtClean="0"/>
              <a:t>революций:</a:t>
            </a:r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1600" i="1" dirty="0" smtClean="0"/>
              <a:t>Конституция </a:t>
            </a:r>
            <a:r>
              <a:rPr lang="ru-RU" sz="1600" i="1" dirty="0"/>
              <a:t>США 1787 г</a:t>
            </a:r>
            <a:r>
              <a:rPr lang="ru-RU" sz="1600" i="1" dirty="0" smtClean="0"/>
              <a:t>.; Конституция </a:t>
            </a:r>
            <a:r>
              <a:rPr lang="ru-RU" sz="1600" i="1" dirty="0"/>
              <a:t>Франции 1791 г</a:t>
            </a:r>
            <a:r>
              <a:rPr lang="ru-RU" sz="1600" i="1" dirty="0" smtClean="0"/>
              <a:t>.</a:t>
            </a:r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1600" i="1" dirty="0" smtClean="0"/>
              <a:t>Правительственный </a:t>
            </a:r>
            <a:r>
              <a:rPr lang="ru-RU" sz="1600" i="1" dirty="0"/>
              <a:t>закон (Конституция) Польши 1791 г.</a:t>
            </a:r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1600" dirty="0"/>
              <a:t>Это связано со спецификой и социальным предназначением конституционного права, которое призвано оградить и защитить интересы человека от возможных неправомерных покушений со стороны государства, его органов и должностных лиц</a:t>
            </a:r>
            <a:r>
              <a:rPr lang="ru-RU" sz="1600" dirty="0" smtClean="0"/>
              <a:t>.</a:t>
            </a:r>
            <a:endParaRPr lang="ru-RU" alt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19484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Понятие, предмет и метод конституционного права в зарубежных </a:t>
            </a:r>
            <a:r>
              <a:rPr lang="ru-RU" sz="2800" b="1" dirty="0" smtClean="0"/>
              <a:t>странах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933056"/>
            <a:ext cx="8229600" cy="2193107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ru-RU" dirty="0" smtClean="0"/>
              <a:t>Дополнительные критерии: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ru-RU" dirty="0" smtClean="0"/>
              <a:t>источники права (нормативный)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ru-RU" dirty="0" smtClean="0"/>
              <a:t>принципы права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ru-RU" dirty="0" smtClean="0"/>
              <a:t>заинтересованность государства (политический)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484784"/>
            <a:ext cx="54006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Критерии деления системы права на отрасли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91580" y="2627936"/>
            <a:ext cx="3276364" cy="9450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Предмет правового регулирования</a:t>
            </a:r>
          </a:p>
          <a:p>
            <a:pPr algn="ctr"/>
            <a:r>
              <a:rPr lang="ru-RU" dirty="0" smtClean="0"/>
              <a:t>(материальный)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4" idx="2"/>
            <a:endCxn id="5" idx="0"/>
          </p:cNvCxnSpPr>
          <p:nvPr/>
        </p:nvCxnSpPr>
        <p:spPr>
          <a:xfrm flipH="1">
            <a:off x="2429762" y="1988840"/>
            <a:ext cx="2178242" cy="639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2"/>
          </p:cNvCxnSpPr>
          <p:nvPr/>
        </p:nvCxnSpPr>
        <p:spPr>
          <a:xfrm>
            <a:off x="4608004" y="1988840"/>
            <a:ext cx="1998222" cy="6390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4968044" y="2627937"/>
            <a:ext cx="3276364" cy="9450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Метод правового регулирования</a:t>
            </a:r>
          </a:p>
          <a:p>
            <a:pPr algn="ctr"/>
            <a:r>
              <a:rPr lang="ru-RU" dirty="0" smtClean="0"/>
              <a:t>(формальный)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608781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1847</Words>
  <Application>Microsoft Office PowerPoint</Application>
  <PresentationFormat>Экран (4:3)</PresentationFormat>
  <Paragraphs>162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 Конституционное право как отрасль права в зарубежных странах </vt:lpstr>
      <vt:lpstr>Вопросы лекции</vt:lpstr>
      <vt:lpstr>Вопрос 1</vt:lpstr>
      <vt:lpstr>Понятие, предмет и метод конституционного права в зарубежных странах</vt:lpstr>
      <vt:lpstr>Понятие, предмет и метод конституционного права в зарубежных странах</vt:lpstr>
      <vt:lpstr>Понятие, предмет и метод конституционного права в зарубежных странах</vt:lpstr>
      <vt:lpstr>Понятие, предмет и метод конституционного права в зарубежных странах</vt:lpstr>
      <vt:lpstr>Понятие, предмет и метод конституционного права в зарубежных странах</vt:lpstr>
      <vt:lpstr>Понятие, предмет и метод конституционного права в зарубежных странах</vt:lpstr>
      <vt:lpstr>Понятие, предмет и метод конституционного права в зарубежных странах</vt:lpstr>
      <vt:lpstr>Понятие, предмет и метод конституционного права в зарубежных странах</vt:lpstr>
      <vt:lpstr>Вопрос 2</vt:lpstr>
      <vt:lpstr>Система конституционного права в зарубежных странах: конституционно-правовые нормы и институты</vt:lpstr>
      <vt:lpstr>Система конституционного права в зарубежных странах: конституционно-правовые нормы и институты</vt:lpstr>
      <vt:lpstr>Система конституционного права в зарубежных странах: конституционно-правовые нормы и институты</vt:lpstr>
      <vt:lpstr>Система конституционного права в зарубежных странах: конституционно-правовые нормы и институты</vt:lpstr>
      <vt:lpstr>Система конституционного права в зарубежных странах: конституционно-правовые нормы и институты</vt:lpstr>
      <vt:lpstr>Система конституционного права в зарубежных странах: конституционно-правовые нормы и институты</vt:lpstr>
      <vt:lpstr>Вопрос 3</vt:lpstr>
      <vt:lpstr>Источники конституционного права</vt:lpstr>
      <vt:lpstr>Источники конституционного права</vt:lpstr>
      <vt:lpstr>Источники конституционного права</vt:lpstr>
      <vt:lpstr>Источники конституционного права</vt:lpstr>
      <vt:lpstr>Вопрос 4</vt:lpstr>
      <vt:lpstr>Конституционно-правовые отношения в зарубежных странах</vt:lpstr>
      <vt:lpstr>Конституционно-правовые отношения в зарубежных странах</vt:lpstr>
      <vt:lpstr>Конституционно-правовые отношения в зарубежных странах</vt:lpstr>
      <vt:lpstr>Конституционно-правовые отношения в зарубежных странах</vt:lpstr>
      <vt:lpstr>Конституционно-правовые отношения в зарубежных странах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Конституционное право как отрасль права в зарубежных странах</dc:title>
  <dc:creator>Азамат</dc:creator>
  <cp:lastModifiedBy>User</cp:lastModifiedBy>
  <cp:revision>25</cp:revision>
  <dcterms:created xsi:type="dcterms:W3CDTF">2015-01-05T20:13:09Z</dcterms:created>
  <dcterms:modified xsi:type="dcterms:W3CDTF">2022-12-23T16:11:36Z</dcterms:modified>
</cp:coreProperties>
</file>